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50"/>
  </p:notesMasterIdLst>
  <p:handoutMasterIdLst>
    <p:handoutMasterId r:id="rId51"/>
  </p:handoutMasterIdLst>
  <p:sldIdLst>
    <p:sldId id="256" r:id="rId2"/>
    <p:sldId id="264" r:id="rId3"/>
    <p:sldId id="263" r:id="rId4"/>
    <p:sldId id="262" r:id="rId5"/>
    <p:sldId id="257" r:id="rId6"/>
    <p:sldId id="311" r:id="rId7"/>
    <p:sldId id="260" r:id="rId8"/>
    <p:sldId id="265" r:id="rId9"/>
    <p:sldId id="261" r:id="rId10"/>
    <p:sldId id="273" r:id="rId11"/>
    <p:sldId id="272" r:id="rId12"/>
    <p:sldId id="275" r:id="rId13"/>
    <p:sldId id="277" r:id="rId14"/>
    <p:sldId id="312" r:id="rId15"/>
    <p:sldId id="268" r:id="rId16"/>
    <p:sldId id="269" r:id="rId17"/>
    <p:sldId id="279" r:id="rId18"/>
    <p:sldId id="283" r:id="rId19"/>
    <p:sldId id="284" r:id="rId20"/>
    <p:sldId id="285" r:id="rId21"/>
    <p:sldId id="286" r:id="rId22"/>
    <p:sldId id="287" r:id="rId23"/>
    <p:sldId id="291" r:id="rId24"/>
    <p:sldId id="288" r:id="rId25"/>
    <p:sldId id="289" r:id="rId26"/>
    <p:sldId id="290" r:id="rId27"/>
    <p:sldId id="292" r:id="rId28"/>
    <p:sldId id="293" r:id="rId29"/>
    <p:sldId id="294" r:id="rId30"/>
    <p:sldId id="295" r:id="rId31"/>
    <p:sldId id="309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8" r:id="rId40"/>
    <p:sldId id="303" r:id="rId41"/>
    <p:sldId id="304" r:id="rId42"/>
    <p:sldId id="305" r:id="rId43"/>
    <p:sldId id="306" r:id="rId44"/>
    <p:sldId id="310" r:id="rId45"/>
    <p:sldId id="307" r:id="rId46"/>
    <p:sldId id="313" r:id="rId47"/>
    <p:sldId id="314" r:id="rId48"/>
    <p:sldId id="27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'xle Fiiy-Few" initials="MF" lastIdx="2" clrIdx="0">
    <p:extLst>
      <p:ext uri="{19B8F6BF-5375-455C-9EA6-DF929625EA0E}">
        <p15:presenceInfo xmlns:p15="http://schemas.microsoft.com/office/powerpoint/2012/main" userId="e4b0c28dced9e5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5" autoAdjust="0"/>
    <p:restoredTop sz="93171" autoAdjust="0"/>
  </p:normalViewPr>
  <p:slideViewPr>
    <p:cSldViewPr snapToGrid="0">
      <p:cViewPr varScale="1">
        <p:scale>
          <a:sx n="74" d="100"/>
          <a:sy n="74" d="100"/>
        </p:scale>
        <p:origin x="57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23:19:22.802" idx="1">
    <p:pos x="7224" y="1367"/>
    <p:text>Le capteur de température et d'humidité DHT22 communique avec un microcontrôleur via un port série. Le capteur est calibré et ne nécessite pas de composants supplémentaires pour pouvoir être utilisé.</p:text>
    <p:extLst>
      <p:ext uri="{C676402C-5697-4E1C-873F-D02D1690AC5C}">
        <p15:threadingInfo xmlns:p15="http://schemas.microsoft.com/office/powerpoint/2012/main" timeZoneBias="240"/>
      </p:ext>
    </p:extLst>
  </p:cm>
  <p:cm authorId="1" dt="2018-05-29T14:12:08.778" idx="2">
    <p:pos x="10" y="10"/>
    <p:text>regarder  le cachier pour k'intérieur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5CBF4-FCF0-4174-A6CE-E3671F341056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166E2-F781-4B3C-99E6-F0CB760CA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1957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FFB1A-A12A-486F-973A-462E17BAC45E}" type="datetimeFigureOut">
              <a:rPr lang="fr-FR" smtClean="0"/>
              <a:t>31/05/2018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306846-057F-42AF-AB3B-14C4B3DB939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36947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06846-057F-42AF-AB3B-14C4B3DB939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420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L’application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06846-057F-42AF-AB3B-14C4B3DB939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506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capteur de température et d'humidité DHT22 communique avec un microcontrôleur via un port série. Le capteur est calibré et ne nécessite pas de composants supplémentaires pour pouvoir être utilisé.</a:t>
            </a:r>
          </a:p>
          <a:p>
            <a:r>
              <a:rPr lang="fr-FR" dirty="0" smtClean="0"/>
              <a:t>*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06846-057F-42AF-AB3B-14C4B3DB939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450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06846-057F-42AF-AB3B-14C4B3DB939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77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REFAIRE LA CAPTURE AVEC UNE</a:t>
            </a:r>
            <a:r>
              <a:rPr lang="fr-FR" baseline="0" smtClean="0"/>
              <a:t> BONNE ADRESSE IP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306846-057F-42AF-AB3B-14C4B3DB939A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06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4D0C0-9F8F-48BC-A519-DFF170818749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8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1C5E-80C5-4FE7-B59F-32A5AA7ABAA3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08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EC6F8-F128-4914-A8C2-D3971607B01A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59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B4710-5860-4A86-8494-CF2D4A91B400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77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5940-62C1-4C94-BFB9-B690921BD24A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4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8BB52-4350-4F06-92E2-ED735CF0D152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378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EC5B4-64D6-4A99-B82F-7D38432AA47E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790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B15D-4D05-4CD2-9D0A-9F7292A54731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39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04C5F-89C8-47A1-A390-2069FFD378A5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69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0056-BA55-4AC0-91A0-C0E7113D62BA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55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799B8-3710-4D80-896F-9E9186F46A0B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8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6449C-A5F6-4EE6-B437-C8D95079307E}" type="datetime1">
              <a:rPr lang="en-US" smtClean="0"/>
              <a:t>5/31/2018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46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nootlab.com/adafruit/206-capteur-de-temperature-ds18b20-etanche.html" TargetMode="Externa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MACC</a:t>
            </a:r>
            <a:br>
              <a:rPr lang="fr-FR" dirty="0" smtClean="0"/>
            </a:br>
            <a:r>
              <a:rPr lang="fr-FR" sz="2700" spc="600" dirty="0">
                <a:effectLst/>
              </a:rPr>
              <a:t>Marche Arrêt Circuit Climatiseurs</a:t>
            </a:r>
            <a:r>
              <a:rPr lang="fr-FR" dirty="0">
                <a:effectLst/>
              </a:rPr>
              <a:t/>
            </a:r>
            <a:br>
              <a:rPr lang="fr-FR" dirty="0">
                <a:effectLst/>
              </a:rPr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499264" y="5321349"/>
            <a:ext cx="5628082" cy="319598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Projet Juin 2018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378823" y="496389"/>
            <a:ext cx="6479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BTS Systèmes Numérique Option A Informatique et Réseaux </a:t>
            </a:r>
            <a:endParaRPr lang="fr-FR" sz="1400" dirty="0"/>
          </a:p>
        </p:txBody>
      </p:sp>
      <p:pic>
        <p:nvPicPr>
          <p:cNvPr id="3074" name="Picture 2" descr="Résultats de recherche d'images pour « bts snir 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3" y="3048093"/>
            <a:ext cx="3429000" cy="347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5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3"/>
    </mc:Choice>
    <mc:Fallback xmlns="">
      <p:transition spd="slow" advTm="303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personnelle </a:t>
            </a:r>
            <a:endParaRPr lang="fr-FR" dirty="0"/>
          </a:p>
        </p:txBody>
      </p:sp>
      <p:pic>
        <p:nvPicPr>
          <p:cNvPr id="1028" name="Picture 4" descr="Résultats de recherche d'images pour « sonde dht11 »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43" b="83714" l="9714" r="897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09" t="628" r="209" b="13056"/>
          <a:stretch/>
        </p:blipFill>
        <p:spPr bwMode="auto">
          <a:xfrm>
            <a:off x="5879301" y="1097707"/>
            <a:ext cx="4311723" cy="372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ésultats de recherche d'images pour « Capteur de température DS18B20 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9" y="2037955"/>
            <a:ext cx="2924102" cy="235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1256427" y="4837246"/>
            <a:ext cx="181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>
                <a:hlinkClick r:id="rId5"/>
              </a:rPr>
              <a:t>Capteur de température DS18B20 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322181" y="4698746"/>
            <a:ext cx="2142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 smtClean="0"/>
              <a:t>DHT11 </a:t>
            </a:r>
          </a:p>
          <a:p>
            <a:pPr algn="ctr"/>
            <a:r>
              <a:rPr lang="fr-FR" u="sng" dirty="0" smtClean="0"/>
              <a:t>Capteur de température et d’</a:t>
            </a:r>
            <a:r>
              <a:rPr lang="fr-FR" u="sng" dirty="0" err="1" smtClean="0"/>
              <a:t>umidité</a:t>
            </a:r>
            <a:r>
              <a:rPr lang="fr-FR" u="sng" dirty="0" smtClean="0"/>
              <a:t> </a:t>
            </a:r>
            <a:endParaRPr lang="fr-FR" u="sng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personnelle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" y="1690688"/>
            <a:ext cx="2496837" cy="2496837"/>
          </a:xfrm>
        </p:spPr>
      </p:pic>
      <p:cxnSp>
        <p:nvCxnSpPr>
          <p:cNvPr id="6" name="Connecteur droit avec flèche 5"/>
          <p:cNvCxnSpPr/>
          <p:nvPr/>
        </p:nvCxnSpPr>
        <p:spPr>
          <a:xfrm flipV="1">
            <a:off x="3200400" y="2948152"/>
            <a:ext cx="1072055" cy="15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5029200" y="2128345"/>
            <a:ext cx="66057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Alimentation: 3,3 à 6 Vcc</a:t>
            </a:r>
            <a:br>
              <a:rPr lang="fr-FR" dirty="0"/>
            </a:br>
            <a:r>
              <a:rPr lang="fr-FR" dirty="0"/>
              <a:t>Consommation maxi: 1,5 mA</a:t>
            </a:r>
            <a:br>
              <a:rPr lang="fr-FR" dirty="0"/>
            </a:br>
            <a:r>
              <a:rPr lang="fr-FR" dirty="0"/>
              <a:t>Consommation au repos: 50 µA</a:t>
            </a:r>
            <a:br>
              <a:rPr lang="fr-FR" dirty="0"/>
            </a:br>
            <a:r>
              <a:rPr lang="fr-FR" dirty="0"/>
              <a:t>Plage de mesure:</a:t>
            </a:r>
            <a:br>
              <a:rPr lang="fr-FR" dirty="0"/>
            </a:br>
            <a:r>
              <a:rPr lang="fr-FR" dirty="0"/>
              <a:t>- température: -40 à </a:t>
            </a:r>
            <a:r>
              <a:rPr lang="fr-FR" dirty="0" smtClean="0"/>
              <a:t>+80 </a:t>
            </a:r>
            <a:r>
              <a:rPr lang="fr-FR" dirty="0"/>
              <a:t>°C</a:t>
            </a:r>
            <a:br>
              <a:rPr lang="fr-FR" dirty="0"/>
            </a:br>
            <a:r>
              <a:rPr lang="fr-FR" dirty="0"/>
              <a:t>- humidité: 0 à 100 % RH</a:t>
            </a:r>
            <a:br>
              <a:rPr lang="fr-FR" dirty="0"/>
            </a:br>
            <a:r>
              <a:rPr lang="fr-FR" dirty="0"/>
              <a:t>Précision:</a:t>
            </a:r>
            <a:br>
              <a:rPr lang="fr-FR" dirty="0"/>
            </a:br>
            <a:r>
              <a:rPr lang="fr-FR" dirty="0"/>
              <a:t>- température: ± 0,5 °C</a:t>
            </a:r>
            <a:br>
              <a:rPr lang="fr-FR" dirty="0"/>
            </a:br>
            <a:r>
              <a:rPr lang="fr-FR" dirty="0"/>
              <a:t>- humidité: ± 2 % RH</a:t>
            </a:r>
            <a:br>
              <a:rPr lang="fr-FR" dirty="0"/>
            </a:br>
            <a:r>
              <a:rPr lang="fr-FR" dirty="0"/>
              <a:t>Dimensions: 25 x 15 x 9 mm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02" y="390032"/>
            <a:ext cx="4286250" cy="3476625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personnelle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6058">
            <a:off x="388253" y="1690688"/>
            <a:ext cx="2496837" cy="2496837"/>
          </a:xfrm>
        </p:spPr>
      </p:pic>
      <p:pic>
        <p:nvPicPr>
          <p:cNvPr id="2050" name="Picture 2" descr="Résultats de recherche d'images pour « base de données »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23" y="208054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s de recherche d'images pour « application mobile domotique »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00" b="100000" l="1267" r="742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423" y="1348163"/>
            <a:ext cx="5065533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s de recherche d'images pour « signal icone 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32062" y="2563203"/>
            <a:ext cx="1473089" cy="147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ésultats de recherche d'images pour « signal icone »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533717" y="2701025"/>
            <a:ext cx="1235782" cy="12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7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Cas  d’utilisation de la sonde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03417" y="1831554"/>
            <a:ext cx="6585165" cy="4351338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1833282" y="3012141"/>
            <a:ext cx="268941" cy="33617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/>
          <p:cNvCxnSpPr>
            <a:stCxn id="4" idx="4"/>
          </p:cNvCxnSpPr>
          <p:nvPr/>
        </p:nvCxnSpPr>
        <p:spPr>
          <a:xfrm>
            <a:off x="1967753" y="3348318"/>
            <a:ext cx="0" cy="376517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8" name="Connecteur droit 7"/>
          <p:cNvCxnSpPr/>
          <p:nvPr/>
        </p:nvCxnSpPr>
        <p:spPr>
          <a:xfrm flipH="1">
            <a:off x="1833282" y="3496235"/>
            <a:ext cx="268941" cy="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10" name="Connecteur droit 9"/>
          <p:cNvCxnSpPr/>
          <p:nvPr/>
        </p:nvCxnSpPr>
        <p:spPr>
          <a:xfrm flipH="1">
            <a:off x="1833282" y="3724835"/>
            <a:ext cx="134471" cy="2286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967753" y="3724835"/>
            <a:ext cx="134470" cy="228600"/>
          </a:xfrm>
          <a:prstGeom prst="lin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9" name="Ellipse 18"/>
          <p:cNvSpPr/>
          <p:nvPr/>
        </p:nvSpPr>
        <p:spPr>
          <a:xfrm>
            <a:off x="3620767" y="2796988"/>
            <a:ext cx="2057400" cy="11564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Mesurer Température</a:t>
            </a:r>
            <a:endParaRPr lang="fr-FR" dirty="0"/>
          </a:p>
        </p:txBody>
      </p:sp>
      <p:sp>
        <p:nvSpPr>
          <p:cNvPr id="20" name="Ellipse 19"/>
          <p:cNvSpPr/>
          <p:nvPr/>
        </p:nvSpPr>
        <p:spPr>
          <a:xfrm>
            <a:off x="6266371" y="4371164"/>
            <a:ext cx="2057400" cy="9614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 Transfère des donnés dans la BDD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480533" y="4205568"/>
            <a:ext cx="1053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Sonde DHT22 </a:t>
            </a:r>
          </a:p>
        </p:txBody>
      </p:sp>
      <p:sp>
        <p:nvSpPr>
          <p:cNvPr id="30" name="Ellipse 29"/>
          <p:cNvSpPr/>
          <p:nvPr/>
        </p:nvSpPr>
        <p:spPr>
          <a:xfrm>
            <a:off x="6160813" y="2630030"/>
            <a:ext cx="1801713" cy="7263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Utiliser BDD</a:t>
            </a:r>
            <a:endParaRPr lang="fr-FR" dirty="0"/>
          </a:p>
        </p:txBody>
      </p:sp>
      <p:cxnSp>
        <p:nvCxnSpPr>
          <p:cNvPr id="32" name="Connecteur droit 31"/>
          <p:cNvCxnSpPr>
            <a:endCxn id="19" idx="2"/>
          </p:cNvCxnSpPr>
          <p:nvPr/>
        </p:nvCxnSpPr>
        <p:spPr>
          <a:xfrm flipV="1">
            <a:off x="2245659" y="3375212"/>
            <a:ext cx="1375108" cy="349623"/>
          </a:xfrm>
          <a:prstGeom prst="line">
            <a:avLst/>
          </a:prstGeom>
          <a:ln w="28575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5663748" y="3070562"/>
            <a:ext cx="566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>
                <a:solidFill>
                  <a:schemeClr val="bg1"/>
                </a:solidFill>
              </a:rPr>
              <a:t>Include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7387211" y="4104859"/>
            <a:ext cx="8273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>
                <a:solidFill>
                  <a:schemeClr val="bg1"/>
                </a:solidFill>
              </a:rPr>
              <a:t>Include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3651213" y="4227009"/>
            <a:ext cx="2057400" cy="115644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Mesurer humidité </a:t>
            </a:r>
            <a:endParaRPr lang="fr-FR" dirty="0"/>
          </a:p>
        </p:txBody>
      </p:sp>
      <p:cxnSp>
        <p:nvCxnSpPr>
          <p:cNvPr id="7" name="Connecteur droit 6"/>
          <p:cNvCxnSpPr>
            <a:endCxn id="29" idx="2"/>
          </p:cNvCxnSpPr>
          <p:nvPr/>
        </p:nvCxnSpPr>
        <p:spPr>
          <a:xfrm>
            <a:off x="2297354" y="4104859"/>
            <a:ext cx="1353859" cy="70037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 flipV="1">
            <a:off x="5607559" y="3032774"/>
            <a:ext cx="548751" cy="7301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endCxn id="30" idx="3"/>
          </p:cNvCxnSpPr>
          <p:nvPr/>
        </p:nvCxnSpPr>
        <p:spPr>
          <a:xfrm flipV="1">
            <a:off x="5708613" y="3249979"/>
            <a:ext cx="716055" cy="149265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5533420" y="3973680"/>
            <a:ext cx="8273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>
                <a:solidFill>
                  <a:schemeClr val="bg1"/>
                </a:solidFill>
              </a:rPr>
              <a:t>Include</a:t>
            </a:r>
            <a:endParaRPr lang="fr-FR" sz="1000" dirty="0">
              <a:solidFill>
                <a:schemeClr val="bg1"/>
              </a:solidFill>
            </a:endParaRPr>
          </a:p>
        </p:txBody>
      </p:sp>
      <p:cxnSp>
        <p:nvCxnSpPr>
          <p:cNvPr id="11" name="Connecteur droit avec flèche 10"/>
          <p:cNvCxnSpPr>
            <a:stCxn id="30" idx="4"/>
            <a:endCxn id="20" idx="0"/>
          </p:cNvCxnSpPr>
          <p:nvPr/>
        </p:nvCxnSpPr>
        <p:spPr>
          <a:xfrm>
            <a:off x="7061670" y="3356346"/>
            <a:ext cx="233401" cy="1014818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0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/>
          <p:cNvSpPr/>
          <p:nvPr/>
        </p:nvSpPr>
        <p:spPr>
          <a:xfrm>
            <a:off x="1828800" y="430306"/>
            <a:ext cx="389965" cy="349623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9" name="Connecteur droit avec flèche 8"/>
          <p:cNvCxnSpPr>
            <a:stCxn id="7" idx="4"/>
          </p:cNvCxnSpPr>
          <p:nvPr/>
        </p:nvCxnSpPr>
        <p:spPr>
          <a:xfrm>
            <a:off x="2023783" y="779929"/>
            <a:ext cx="20170" cy="632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à coins arrondis 9"/>
          <p:cNvSpPr/>
          <p:nvPr/>
        </p:nvSpPr>
        <p:spPr>
          <a:xfrm>
            <a:off x="974912" y="1411941"/>
            <a:ext cx="2138082" cy="5513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Allumer l’esp</a:t>
            </a:r>
            <a:endParaRPr lang="fr-FR" dirty="0"/>
          </a:p>
        </p:txBody>
      </p:sp>
      <p:cxnSp>
        <p:nvCxnSpPr>
          <p:cNvPr id="14" name="Connecteur droit avec flèche 13"/>
          <p:cNvCxnSpPr>
            <a:stCxn id="10" idx="2"/>
          </p:cNvCxnSpPr>
          <p:nvPr/>
        </p:nvCxnSpPr>
        <p:spPr>
          <a:xfrm>
            <a:off x="2043953" y="1963270"/>
            <a:ext cx="174812" cy="65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>
            <a:off x="1828800" y="3818961"/>
            <a:ext cx="137160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>
            <a:off x="1637179" y="3859302"/>
            <a:ext cx="813547" cy="40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2554941" y="3879477"/>
            <a:ext cx="685800" cy="389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à coins arrondis 20"/>
          <p:cNvSpPr/>
          <p:nvPr/>
        </p:nvSpPr>
        <p:spPr>
          <a:xfrm>
            <a:off x="406773" y="4329946"/>
            <a:ext cx="1600200" cy="510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Lire température </a:t>
            </a:r>
            <a:endParaRPr lang="fr-FR" dirty="0"/>
          </a:p>
        </p:txBody>
      </p:sp>
      <p:sp>
        <p:nvSpPr>
          <p:cNvPr id="23" name="Rectangle à coins arrondis 22"/>
          <p:cNvSpPr/>
          <p:nvPr/>
        </p:nvSpPr>
        <p:spPr>
          <a:xfrm>
            <a:off x="1546412" y="2622176"/>
            <a:ext cx="1694329" cy="470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Démarrage de la sonde DHT22</a:t>
            </a:r>
            <a:endParaRPr lang="fr-FR" dirty="0"/>
          </a:p>
        </p:txBody>
      </p:sp>
      <p:sp>
        <p:nvSpPr>
          <p:cNvPr id="24" name="Rectangle à coins arrondis 23"/>
          <p:cNvSpPr/>
          <p:nvPr/>
        </p:nvSpPr>
        <p:spPr>
          <a:xfrm>
            <a:off x="2554941" y="4329946"/>
            <a:ext cx="1600200" cy="510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Lire humidité </a:t>
            </a:r>
            <a:endParaRPr lang="fr-FR" dirty="0"/>
          </a:p>
        </p:txBody>
      </p:sp>
      <p:cxnSp>
        <p:nvCxnSpPr>
          <p:cNvPr id="26" name="Connecteur droit avec flèche 25"/>
          <p:cNvCxnSpPr>
            <a:stCxn id="21" idx="2"/>
          </p:cNvCxnSpPr>
          <p:nvPr/>
        </p:nvCxnSpPr>
        <p:spPr>
          <a:xfrm>
            <a:off x="1206873" y="4840934"/>
            <a:ext cx="800100" cy="457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>
            <a:stCxn id="24" idx="2"/>
          </p:cNvCxnSpPr>
          <p:nvPr/>
        </p:nvCxnSpPr>
        <p:spPr>
          <a:xfrm flipH="1">
            <a:off x="2554941" y="4840934"/>
            <a:ext cx="800100" cy="443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1546412" y="5396750"/>
            <a:ext cx="1371600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>
            <a:off x="2245660" y="5396751"/>
            <a:ext cx="20170" cy="44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Organigramme : Décision 31"/>
          <p:cNvSpPr/>
          <p:nvPr/>
        </p:nvSpPr>
        <p:spPr>
          <a:xfrm>
            <a:off x="2131359" y="5952567"/>
            <a:ext cx="319367" cy="2330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33"/>
          <p:cNvCxnSpPr>
            <a:stCxn id="32" idx="3"/>
          </p:cNvCxnSpPr>
          <p:nvPr/>
        </p:nvCxnSpPr>
        <p:spPr>
          <a:xfrm>
            <a:off x="2450726" y="6069107"/>
            <a:ext cx="2901203" cy="8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 flipV="1">
            <a:off x="5325035" y="4773702"/>
            <a:ext cx="13447" cy="1304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flipH="1" flipV="1">
            <a:off x="4155141" y="4693024"/>
            <a:ext cx="1196788" cy="109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9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1" y="1620601"/>
            <a:ext cx="11526982" cy="5010094"/>
          </a:xfrm>
        </p:spPr>
      </p:pic>
      <p:sp>
        <p:nvSpPr>
          <p:cNvPr id="2" name="ZoneTexte 1"/>
          <p:cNvSpPr txBox="1"/>
          <p:nvPr/>
        </p:nvSpPr>
        <p:spPr>
          <a:xfrm>
            <a:off x="928468" y="604911"/>
            <a:ext cx="392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Librairy</a:t>
            </a:r>
            <a:r>
              <a:rPr lang="fr-FR" dirty="0" smtClean="0"/>
              <a:t> </a:t>
            </a:r>
            <a:r>
              <a:rPr lang="fr-FR" dirty="0" err="1" smtClean="0"/>
              <a:t>DataFRUIT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425" y="285807"/>
            <a:ext cx="7543663" cy="5861743"/>
          </a:xfrm>
        </p:spPr>
      </p:pic>
      <p:sp>
        <p:nvSpPr>
          <p:cNvPr id="2" name="ZoneTexte 1"/>
          <p:cNvSpPr txBox="1"/>
          <p:nvPr/>
        </p:nvSpPr>
        <p:spPr>
          <a:xfrm>
            <a:off x="10155382" y="415636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Non compatible a l’AVR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8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1" y="1043796"/>
            <a:ext cx="11320358" cy="4207077"/>
          </a:xfr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0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35" y="668937"/>
            <a:ext cx="6009753" cy="5749565"/>
          </a:xfrm>
        </p:spPr>
      </p:pic>
      <p:sp>
        <p:nvSpPr>
          <p:cNvPr id="2" name="ZoneTexte 1"/>
          <p:cNvSpPr txBox="1"/>
          <p:nvPr/>
        </p:nvSpPr>
        <p:spPr>
          <a:xfrm>
            <a:off x="8039819" y="1224951"/>
            <a:ext cx="3398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1: VCC à 3v</a:t>
            </a:r>
          </a:p>
          <a:p>
            <a:r>
              <a:rPr lang="fr-FR" dirty="0" smtClean="0"/>
              <a:t>2: Data au port 2(D4</a:t>
            </a:r>
          </a:p>
          <a:p>
            <a:r>
              <a:rPr lang="fr-FR" dirty="0" smtClean="0"/>
              <a:t>3: GND </a:t>
            </a:r>
            <a:r>
              <a:rPr lang="fr-FR" smtClean="0"/>
              <a:t>au G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7867291" y="483079"/>
            <a:ext cx="38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Branchement: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7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Connexion sur </a:t>
            </a:r>
            <a:r>
              <a:rPr lang="fr-FR" dirty="0" err="1" smtClean="0"/>
              <a:t>Putty</a:t>
            </a:r>
            <a:r>
              <a:rPr lang="fr-FR" dirty="0" smtClean="0"/>
              <a:t> </a:t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49" y="1919791"/>
            <a:ext cx="4305901" cy="4163006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3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de la revue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Expression du besoin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Synoptique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Matériel Utilisé </a:t>
            </a:r>
            <a:endParaRPr lang="fr-F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Cahier des charges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Présentation personnelle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TEST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Problème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r-FR" dirty="0" smtClean="0"/>
              <a:t>A faire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 :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38" y="1825625"/>
            <a:ext cx="6820123" cy="4351338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Problème: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14688"/>
            <a:ext cx="10138359" cy="1424850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95325" y="0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 smtClean="0"/>
              <a:t>J’ai décider de  coder un code simple 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425" y="1325563"/>
            <a:ext cx="8033400" cy="5119851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7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93298"/>
            <a:ext cx="10515600" cy="5883665"/>
          </a:xfrm>
        </p:spPr>
        <p:txBody>
          <a:bodyPr>
            <a:noAutofit/>
          </a:bodyPr>
          <a:lstStyle/>
          <a:p>
            <a:r>
              <a:rPr lang="fr-FR" sz="1800" b="1" dirty="0" smtClean="0"/>
              <a:t>#</a:t>
            </a:r>
            <a:r>
              <a:rPr lang="fr-FR" sz="1800" b="1" dirty="0" err="1" smtClean="0"/>
              <a:t>include</a:t>
            </a:r>
            <a:r>
              <a:rPr lang="fr-FR" sz="1800" b="1" dirty="0" smtClean="0"/>
              <a:t> "</a:t>
            </a:r>
            <a:r>
              <a:rPr lang="fr-FR" sz="1800" b="1" dirty="0" err="1" smtClean="0"/>
              <a:t>DHT.h</a:t>
            </a:r>
            <a:r>
              <a:rPr lang="fr-FR" sz="1800" b="1" dirty="0" smtClean="0"/>
              <a:t>"</a:t>
            </a:r>
          </a:p>
          <a:p>
            <a:pPr marL="0" indent="0">
              <a:buNone/>
            </a:pPr>
            <a:r>
              <a:rPr lang="fr-FR" sz="1800" b="1" dirty="0" smtClean="0"/>
              <a:t>DHT dht2(2,DHT22);</a:t>
            </a:r>
          </a:p>
          <a:p>
            <a:pPr marL="0" indent="0">
              <a:buNone/>
            </a:pPr>
            <a:endParaRPr lang="fr-FR" sz="1800" b="1" dirty="0" smtClean="0"/>
          </a:p>
          <a:p>
            <a:pPr marL="0" indent="0">
              <a:buNone/>
            </a:pPr>
            <a:r>
              <a:rPr lang="fr-FR" sz="1800" b="1" dirty="0" err="1" smtClean="0"/>
              <a:t>void</a:t>
            </a:r>
            <a:r>
              <a:rPr lang="fr-FR" sz="1800" b="1" dirty="0" smtClean="0"/>
              <a:t> setup()</a:t>
            </a:r>
          </a:p>
          <a:p>
            <a:pPr marL="0" indent="0">
              <a:buNone/>
            </a:pPr>
            <a:r>
              <a:rPr lang="fr-FR" sz="1800" b="1" dirty="0" smtClean="0"/>
              <a:t>{</a:t>
            </a:r>
          </a:p>
          <a:p>
            <a:pPr marL="0" indent="0">
              <a:buNone/>
            </a:pPr>
            <a:r>
              <a:rPr lang="fr-FR" sz="1800" b="1" dirty="0" smtClean="0"/>
              <a:t>  </a:t>
            </a:r>
            <a:r>
              <a:rPr lang="fr-FR" sz="1800" b="1" dirty="0" err="1" smtClean="0"/>
              <a:t>Serial.begin</a:t>
            </a:r>
            <a:r>
              <a:rPr lang="fr-FR" sz="1800" b="1" dirty="0" smtClean="0"/>
              <a:t>(115200);</a:t>
            </a:r>
          </a:p>
          <a:p>
            <a:pPr marL="0" indent="0">
              <a:buNone/>
            </a:pPr>
            <a:r>
              <a:rPr lang="fr-FR" sz="1800" b="1" dirty="0" smtClean="0"/>
              <a:t>}</a:t>
            </a:r>
          </a:p>
          <a:p>
            <a:pPr marL="0" indent="0">
              <a:buNone/>
            </a:pPr>
            <a:r>
              <a:rPr lang="fr-FR" sz="1800" b="1" dirty="0" err="1" smtClean="0"/>
              <a:t>void</a:t>
            </a:r>
            <a:r>
              <a:rPr lang="fr-FR" sz="1800" b="1" dirty="0" smtClean="0"/>
              <a:t> </a:t>
            </a:r>
            <a:r>
              <a:rPr lang="fr-FR" sz="1800" b="1" dirty="0" err="1" smtClean="0"/>
              <a:t>loop</a:t>
            </a:r>
            <a:r>
              <a:rPr lang="fr-FR" sz="1800" b="1" dirty="0" smtClean="0"/>
              <a:t>()</a:t>
            </a:r>
          </a:p>
          <a:p>
            <a:pPr marL="0" indent="0">
              <a:buNone/>
            </a:pPr>
            <a:r>
              <a:rPr lang="fr-FR" sz="1800" b="1" dirty="0" smtClean="0"/>
              <a:t>{</a:t>
            </a:r>
          </a:p>
          <a:p>
            <a:pPr marL="0" indent="0">
              <a:buNone/>
            </a:pPr>
            <a:r>
              <a:rPr lang="fr-FR" sz="1800" b="1" dirty="0" smtClean="0"/>
              <a:t>   </a:t>
            </a:r>
            <a:r>
              <a:rPr lang="fr-FR" sz="1800" b="1" dirty="0" err="1" smtClean="0"/>
              <a:t>Serial.println</a:t>
            </a:r>
            <a:r>
              <a:rPr lang="fr-FR" sz="1800" b="1" dirty="0" smtClean="0"/>
              <a:t>("</a:t>
            </a:r>
            <a:r>
              <a:rPr lang="fr-FR" sz="1800" b="1" dirty="0" err="1" smtClean="0"/>
              <a:t>Temperature</a:t>
            </a:r>
            <a:r>
              <a:rPr lang="fr-FR" sz="1800" b="1" dirty="0" smtClean="0"/>
              <a:t> en C");</a:t>
            </a:r>
          </a:p>
          <a:p>
            <a:pPr marL="0" indent="0">
              <a:buNone/>
            </a:pPr>
            <a:r>
              <a:rPr lang="fr-FR" sz="1800" b="1" dirty="0" smtClean="0"/>
              <a:t>   </a:t>
            </a:r>
            <a:r>
              <a:rPr lang="fr-FR" sz="1800" b="1" dirty="0" err="1" smtClean="0"/>
              <a:t>Serial.println</a:t>
            </a:r>
            <a:r>
              <a:rPr lang="fr-FR" sz="1800" b="1" dirty="0" smtClean="0"/>
              <a:t>((dht2.readTemperature( )));</a:t>
            </a:r>
          </a:p>
          <a:p>
            <a:pPr marL="0" indent="0">
              <a:buNone/>
            </a:pPr>
            <a:r>
              <a:rPr lang="fr-FR" sz="1800" b="1" dirty="0" err="1" smtClean="0"/>
              <a:t>Serial.println</a:t>
            </a:r>
            <a:r>
              <a:rPr lang="fr-FR" sz="1800" b="1" dirty="0" smtClean="0"/>
              <a:t>("</a:t>
            </a:r>
            <a:r>
              <a:rPr lang="fr-FR" sz="1800" b="1" dirty="0" err="1" smtClean="0"/>
              <a:t>Humidite</a:t>
            </a:r>
            <a:r>
              <a:rPr lang="fr-FR" sz="1800" b="1" dirty="0" smtClean="0"/>
              <a:t>");</a:t>
            </a:r>
          </a:p>
          <a:p>
            <a:pPr marL="0" indent="0">
              <a:buNone/>
            </a:pPr>
            <a:r>
              <a:rPr lang="fr-FR" sz="1800" b="1" dirty="0" smtClean="0"/>
              <a:t>  </a:t>
            </a:r>
            <a:r>
              <a:rPr lang="fr-FR" sz="1800" b="1" dirty="0" err="1" smtClean="0"/>
              <a:t>Serial.println</a:t>
            </a:r>
            <a:r>
              <a:rPr lang="fr-FR" sz="1800" b="1" dirty="0" smtClean="0"/>
              <a:t>((dht2.readHumidity( )));</a:t>
            </a:r>
          </a:p>
          <a:p>
            <a:pPr marL="0" indent="0">
              <a:buNone/>
            </a:pPr>
            <a:r>
              <a:rPr lang="fr-FR" sz="1800" b="1" dirty="0" err="1" smtClean="0"/>
              <a:t>delay</a:t>
            </a:r>
            <a:r>
              <a:rPr lang="fr-FR" sz="1800" b="1" dirty="0" smtClean="0"/>
              <a:t>(8000);</a:t>
            </a:r>
          </a:p>
          <a:p>
            <a:pPr marL="0" indent="0">
              <a:buNone/>
            </a:pPr>
            <a:r>
              <a:rPr lang="fr-FR" sz="1800" b="1" dirty="0" smtClean="0"/>
              <a:t>}</a:t>
            </a:r>
            <a:endParaRPr lang="fr-FR" sz="1800" b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8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7" y="517585"/>
            <a:ext cx="11754666" cy="5745642"/>
          </a:xfr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3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99"/>
          <a:stretch/>
        </p:blipFill>
        <p:spPr>
          <a:xfrm>
            <a:off x="3286125" y="320256"/>
            <a:ext cx="5957887" cy="6208874"/>
          </a:xfr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Il suffit de débrancher le câble USB, pour laisser l’esp8266 écrire et puis résultat :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81" y="2401420"/>
            <a:ext cx="6249272" cy="3972479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31"/>
          <a:stretch/>
        </p:blipFill>
        <p:spPr>
          <a:xfrm>
            <a:off x="8051992" y="2401420"/>
            <a:ext cx="2800606" cy="353426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5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Connexion </a:t>
            </a:r>
            <a:r>
              <a:rPr lang="fr-FR" dirty="0"/>
              <a:t>à</a:t>
            </a:r>
            <a:r>
              <a:rPr lang="fr-FR" dirty="0" smtClean="0"/>
              <a:t> la Base de donnée MACC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2229396"/>
            <a:ext cx="8915399" cy="3543795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D’insertion dans la BDD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69" y="2257975"/>
            <a:ext cx="6716062" cy="3486637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" t="8584" r="4885" b="13468"/>
          <a:stretch/>
        </p:blipFill>
        <p:spPr>
          <a:xfrm>
            <a:off x="412123" y="0"/>
            <a:ext cx="11281894" cy="679250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5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Expression du besoin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8165" y="1690688"/>
            <a:ext cx="11214453" cy="4351338"/>
          </a:xfrm>
        </p:spPr>
        <p:txBody>
          <a:bodyPr>
            <a:normAutofit/>
          </a:bodyPr>
          <a:lstStyle/>
          <a:p>
            <a:r>
              <a:rPr lang="fr-FR" dirty="0" smtClean="0"/>
              <a:t>Objectif du projet: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			-</a:t>
            </a:r>
            <a:r>
              <a:rPr lang="fr-FR" dirty="0"/>
              <a:t>gestion automatique des climatiseurs </a:t>
            </a:r>
            <a:r>
              <a:rPr lang="fr-FR" dirty="0" smtClean="0"/>
              <a:t>en cas d’oublie 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>			-</a:t>
            </a:r>
            <a:r>
              <a:rPr lang="fr-FR" dirty="0"/>
              <a:t>Gestion à distance 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8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à jour du projet 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906"/>
            <a:ext cx="5289291" cy="5289291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392" r="939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82" y="1917065"/>
            <a:ext cx="4841819" cy="3860220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5563673" y="3284113"/>
            <a:ext cx="1107583" cy="74697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287887" y="5177306"/>
            <a:ext cx="213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ESP8266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8796271" y="5777285"/>
            <a:ext cx="157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ESP32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9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05958"/>
            <a:ext cx="10515600" cy="900871"/>
          </a:xfrm>
        </p:spPr>
        <p:txBody>
          <a:bodyPr/>
          <a:lstStyle/>
          <a:p>
            <a:pPr algn="ctr"/>
            <a:r>
              <a:rPr lang="fr-FR" dirty="0" smtClean="0"/>
              <a:t>Update 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631065" y="824248"/>
            <a:ext cx="11075831" cy="558568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26" y="2413467"/>
            <a:ext cx="1358799" cy="7324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717" y="2369292"/>
            <a:ext cx="1345784" cy="72544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55" y="1025737"/>
            <a:ext cx="2780259" cy="113383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744" y="1025737"/>
            <a:ext cx="3048000" cy="113383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620" r="9578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11" y="4059539"/>
            <a:ext cx="2062778" cy="164458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671">
            <a:off x="4325562" y="3934221"/>
            <a:ext cx="718227" cy="718227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H="1" flipV="1">
            <a:off x="2318984" y="3229574"/>
            <a:ext cx="798490" cy="775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V="1">
            <a:off x="4289206" y="2947508"/>
            <a:ext cx="1219628" cy="1008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96" y="4237213"/>
            <a:ext cx="1289235" cy="1289235"/>
          </a:xfrm>
          <a:prstGeom prst="rect">
            <a:avLst/>
          </a:prstGeom>
        </p:spPr>
      </p:pic>
      <p:cxnSp>
        <p:nvCxnSpPr>
          <p:cNvPr id="17" name="Connecteur droit avec flèche 16"/>
          <p:cNvCxnSpPr/>
          <p:nvPr/>
        </p:nvCxnSpPr>
        <p:spPr>
          <a:xfrm flipV="1">
            <a:off x="5125992" y="5125792"/>
            <a:ext cx="3966493" cy="5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Quelque modification dans le code pour l’ESP32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accent6"/>
                </a:solidFill>
              </a:rPr>
              <a:t>#</a:t>
            </a:r>
            <a:r>
              <a:rPr lang="fr-FR" dirty="0" err="1">
                <a:solidFill>
                  <a:schemeClr val="accent6"/>
                </a:solidFill>
              </a:rPr>
              <a:t>include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/>
              <a:t>"</a:t>
            </a:r>
            <a:r>
              <a:rPr lang="fr-FR" dirty="0" err="1"/>
              <a:t>DHT.h</a:t>
            </a:r>
            <a:r>
              <a:rPr lang="fr-FR" dirty="0"/>
              <a:t>" </a:t>
            </a:r>
          </a:p>
          <a:p>
            <a:r>
              <a:rPr lang="fr-FR" dirty="0">
                <a:solidFill>
                  <a:schemeClr val="accent6"/>
                </a:solidFill>
              </a:rPr>
              <a:t>#</a:t>
            </a:r>
            <a:r>
              <a:rPr lang="fr-FR" dirty="0" err="1">
                <a:solidFill>
                  <a:schemeClr val="accent6"/>
                </a:solidFill>
              </a:rPr>
              <a:t>include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/>
              <a:t>&lt;</a:t>
            </a:r>
            <a:r>
              <a:rPr lang="fr-FR" dirty="0" err="1"/>
              <a:t>esp_event.h</a:t>
            </a:r>
            <a:r>
              <a:rPr lang="fr-FR" dirty="0" smtClean="0"/>
              <a:t>&gt;// Spécifique  à l’ESP  </a:t>
            </a:r>
            <a:endParaRPr lang="fr-FR" dirty="0"/>
          </a:p>
          <a:p>
            <a:r>
              <a:rPr lang="fr-FR" dirty="0">
                <a:solidFill>
                  <a:schemeClr val="accent6"/>
                </a:solidFill>
              </a:rPr>
              <a:t>#</a:t>
            </a:r>
            <a:r>
              <a:rPr lang="fr-FR" dirty="0" err="1">
                <a:solidFill>
                  <a:schemeClr val="accent6"/>
                </a:solidFill>
              </a:rPr>
              <a:t>include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/>
              <a:t>&lt;</a:t>
            </a:r>
            <a:r>
              <a:rPr lang="fr-FR" dirty="0" err="1"/>
              <a:t>esp_event_loop.h</a:t>
            </a:r>
            <a:r>
              <a:rPr lang="fr-FR" dirty="0" smtClean="0"/>
              <a:t>&gt;</a:t>
            </a:r>
            <a:r>
              <a:rPr lang="fr-FR" dirty="0"/>
              <a:t>// Spécifique  à l’ESP  </a:t>
            </a:r>
          </a:p>
          <a:p>
            <a:r>
              <a:rPr lang="fr-FR" dirty="0">
                <a:solidFill>
                  <a:schemeClr val="accent6"/>
                </a:solidFill>
              </a:rPr>
              <a:t>#</a:t>
            </a:r>
            <a:r>
              <a:rPr lang="fr-FR" dirty="0" err="1">
                <a:solidFill>
                  <a:schemeClr val="accent6"/>
                </a:solidFill>
              </a:rPr>
              <a:t>include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/>
              <a:t>&lt;</a:t>
            </a:r>
            <a:r>
              <a:rPr lang="fr-FR" dirty="0" err="1"/>
              <a:t>MySQL_Connection.h</a:t>
            </a:r>
            <a:r>
              <a:rPr lang="fr-FR" dirty="0"/>
              <a:t>&gt;</a:t>
            </a:r>
          </a:p>
          <a:p>
            <a:r>
              <a:rPr lang="fr-FR" dirty="0">
                <a:solidFill>
                  <a:schemeClr val="accent6"/>
                </a:solidFill>
              </a:rPr>
              <a:t>#</a:t>
            </a:r>
            <a:r>
              <a:rPr lang="fr-FR" dirty="0" err="1">
                <a:solidFill>
                  <a:schemeClr val="accent6"/>
                </a:solidFill>
              </a:rPr>
              <a:t>include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/>
              <a:t>&lt;</a:t>
            </a:r>
            <a:r>
              <a:rPr lang="fr-FR" dirty="0" err="1"/>
              <a:t>MySQL_Cursor.h</a:t>
            </a:r>
            <a:r>
              <a:rPr lang="fr-FR" dirty="0"/>
              <a:t>&gt;</a:t>
            </a:r>
          </a:p>
          <a:p>
            <a:r>
              <a:rPr lang="fr-FR" dirty="0">
                <a:solidFill>
                  <a:schemeClr val="accent6"/>
                </a:solidFill>
              </a:rPr>
              <a:t>#</a:t>
            </a:r>
            <a:r>
              <a:rPr lang="fr-FR" dirty="0" err="1">
                <a:solidFill>
                  <a:schemeClr val="accent6"/>
                </a:solidFill>
              </a:rPr>
              <a:t>include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/>
              <a:t>&lt;</a:t>
            </a:r>
            <a:r>
              <a:rPr lang="fr-FR" dirty="0" err="1"/>
              <a:t>WiFi.h</a:t>
            </a:r>
            <a:r>
              <a:rPr lang="fr-FR" dirty="0"/>
              <a:t>&gt;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Connexion à la BDD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577" y="1825625"/>
            <a:ext cx="11096223" cy="4351338"/>
          </a:xfrm>
        </p:spPr>
        <p:txBody>
          <a:bodyPr/>
          <a:lstStyle/>
          <a:p>
            <a:r>
              <a:rPr lang="fr-FR" b="1" dirty="0" err="1">
                <a:solidFill>
                  <a:schemeClr val="accent2"/>
                </a:solidFill>
              </a:rPr>
              <a:t>IPAddress</a:t>
            </a:r>
            <a:r>
              <a:rPr lang="fr-FR" dirty="0"/>
              <a:t> </a:t>
            </a:r>
            <a:r>
              <a:rPr lang="fr-FR" dirty="0" err="1"/>
              <a:t>server_addr</a:t>
            </a:r>
            <a:r>
              <a:rPr lang="fr-FR" dirty="0"/>
              <a:t>(192,168,13,91); </a:t>
            </a:r>
            <a:endParaRPr lang="fr-FR" dirty="0" smtClean="0"/>
          </a:p>
          <a:p>
            <a:r>
              <a:rPr lang="fr-FR" b="1" dirty="0" err="1">
                <a:solidFill>
                  <a:schemeClr val="accent2"/>
                </a:solidFill>
              </a:rPr>
              <a:t>IPAddress</a:t>
            </a:r>
            <a:r>
              <a:rPr lang="fr-FR" dirty="0"/>
              <a:t> </a:t>
            </a:r>
            <a:r>
              <a:rPr lang="fr-FR" dirty="0" err="1"/>
              <a:t>server_addr</a:t>
            </a:r>
            <a:r>
              <a:rPr lang="fr-FR" dirty="0" smtClean="0"/>
              <a:t>(93,121,180,47);// connexion à distance </a:t>
            </a:r>
          </a:p>
          <a:p>
            <a:r>
              <a:rPr lang="fr-FR" dirty="0" smtClean="0">
                <a:solidFill>
                  <a:schemeClr val="accent1"/>
                </a:solidFill>
              </a:rPr>
              <a:t>char</a:t>
            </a:r>
            <a:r>
              <a:rPr lang="fr-FR" dirty="0" smtClean="0"/>
              <a:t> </a:t>
            </a:r>
            <a:r>
              <a:rPr lang="fr-FR" dirty="0"/>
              <a:t>user[] = "pi"; </a:t>
            </a:r>
            <a:endParaRPr lang="fr-FR" dirty="0" smtClean="0"/>
          </a:p>
          <a:p>
            <a:r>
              <a:rPr lang="fr-FR" dirty="0" smtClean="0">
                <a:solidFill>
                  <a:schemeClr val="accent1"/>
                </a:solidFill>
              </a:rPr>
              <a:t>char </a:t>
            </a:r>
            <a:r>
              <a:rPr lang="fr-FR" dirty="0" err="1"/>
              <a:t>password</a:t>
            </a:r>
            <a:r>
              <a:rPr lang="fr-FR" dirty="0"/>
              <a:t>[] = "</a:t>
            </a:r>
            <a:r>
              <a:rPr lang="fr-FR" dirty="0" err="1"/>
              <a:t>Simconolat</a:t>
            </a:r>
            <a:r>
              <a:rPr lang="fr-FR" dirty="0"/>
              <a:t>";       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9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Insertion dans la BDD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char</a:t>
            </a:r>
            <a:r>
              <a:rPr lang="fr-FR" dirty="0"/>
              <a:t> INSERT_SQL[] = " USE `MACC`; INSERT INTO `MACC`.`SALLE_BAT` (`ID_SALLE`,`NOM_BAT`, `TEMPERATURE`, `HUMIDITE`) VALUES ( '14','BTV', '%f', '%f')";</a:t>
            </a:r>
          </a:p>
          <a:p>
            <a:r>
              <a:rPr lang="fr-FR" dirty="0">
                <a:solidFill>
                  <a:schemeClr val="accent1"/>
                </a:solidFill>
              </a:rPr>
              <a:t>char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[256];</a:t>
            </a:r>
          </a:p>
          <a:p>
            <a:r>
              <a:rPr lang="fr-FR" dirty="0">
                <a:solidFill>
                  <a:schemeClr val="accent1"/>
                </a:solidFill>
              </a:rPr>
              <a:t>char</a:t>
            </a:r>
            <a:r>
              <a:rPr lang="fr-FR" dirty="0"/>
              <a:t> </a:t>
            </a:r>
            <a:r>
              <a:rPr lang="fr-FR" dirty="0" err="1"/>
              <a:t>temperature</a:t>
            </a:r>
            <a:r>
              <a:rPr lang="fr-FR" dirty="0"/>
              <a:t>[10];</a:t>
            </a:r>
          </a:p>
          <a:p>
            <a:r>
              <a:rPr lang="fr-FR" dirty="0"/>
              <a:t>char </a:t>
            </a:r>
            <a:r>
              <a:rPr lang="fr-FR" dirty="0" err="1"/>
              <a:t>humidity</a:t>
            </a:r>
            <a:r>
              <a:rPr lang="fr-FR" dirty="0"/>
              <a:t>[10</a:t>
            </a:r>
            <a:r>
              <a:rPr lang="fr-FR" dirty="0" smtClean="0"/>
              <a:t>];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/>
              <a:t>Branchement </a:t>
            </a:r>
            <a:endParaRPr lang="fr-FR" b="1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83" l="40358" r="603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00" r="39700"/>
          <a:stretch/>
        </p:blipFill>
        <p:spPr>
          <a:xfrm>
            <a:off x="2804160" y="1210651"/>
            <a:ext cx="2426208" cy="5143833"/>
          </a:xfrm>
          <a:prstGeom prst="rect">
            <a:avLst/>
          </a:prstGeom>
        </p:spPr>
      </p:pic>
      <p:cxnSp>
        <p:nvCxnSpPr>
          <p:cNvPr id="15" name="Connecteur droit 14"/>
          <p:cNvCxnSpPr/>
          <p:nvPr/>
        </p:nvCxnSpPr>
        <p:spPr>
          <a:xfrm>
            <a:off x="8388096" y="4111752"/>
            <a:ext cx="0" cy="1167384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18" b="100000" l="6200" r="9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1318">
            <a:off x="6203019" y="282948"/>
            <a:ext cx="4762500" cy="3981450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8388096" y="524256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H="1">
            <a:off x="5132832" y="5242560"/>
            <a:ext cx="3255264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8622324" y="4123944"/>
            <a:ext cx="0" cy="583692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 flipH="1">
            <a:off x="5132832" y="4671060"/>
            <a:ext cx="3477768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8861005" y="4124631"/>
            <a:ext cx="0" cy="935736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 flipH="1">
            <a:off x="5132832" y="5010912"/>
            <a:ext cx="3727833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4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/>
              <a:t>TESTE DE LECTURE ET INSERTION BDD</a:t>
            </a:r>
            <a:endParaRPr lang="fr-FR" b="1" dirty="0"/>
          </a:p>
        </p:txBody>
      </p:sp>
      <p:sp>
        <p:nvSpPr>
          <p:cNvPr id="6" name="Flèche droite 5"/>
          <p:cNvSpPr/>
          <p:nvPr/>
        </p:nvSpPr>
        <p:spPr>
          <a:xfrm>
            <a:off x="7894749" y="3387144"/>
            <a:ext cx="862885" cy="206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droite 6"/>
          <p:cNvSpPr/>
          <p:nvPr/>
        </p:nvSpPr>
        <p:spPr>
          <a:xfrm>
            <a:off x="7930376" y="4007141"/>
            <a:ext cx="862885" cy="206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droite 7"/>
          <p:cNvSpPr/>
          <p:nvPr/>
        </p:nvSpPr>
        <p:spPr>
          <a:xfrm>
            <a:off x="7869416" y="4648401"/>
            <a:ext cx="862885" cy="206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>
            <a:off x="7894747" y="5289662"/>
            <a:ext cx="862885" cy="2060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7543643" cy="4226560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9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HeidiSQL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93" y="2614827"/>
            <a:ext cx="9874332" cy="2923087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58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9563" y="2374229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Fin de la partie LIRE SONDE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62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159841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Fixer consigne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97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 smtClean="0"/>
              <a:t>Projet </a:t>
            </a:r>
            <a:r>
              <a:rPr lang="fr-FR" sz="4000" spc="600" dirty="0"/>
              <a:t>Marche Arrêt Circuit Climatiseurs</a:t>
            </a:r>
            <a:r>
              <a:rPr lang="fr-FR" sz="4000" dirty="0" smtClean="0"/>
              <a:t> </a:t>
            </a:r>
            <a:endParaRPr lang="fr-FR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2541423"/>
          </a:xfrm>
        </p:spPr>
        <p:txBody>
          <a:bodyPr/>
          <a:lstStyle/>
          <a:p>
            <a:r>
              <a:rPr lang="fr-FR" dirty="0" smtClean="0"/>
              <a:t>Etudiant1: Enregistrer IR, Fixer Consigne </a:t>
            </a:r>
          </a:p>
          <a:p>
            <a:r>
              <a:rPr lang="fr-FR" dirty="0" smtClean="0"/>
              <a:t>Etudiant2: </a:t>
            </a:r>
            <a:r>
              <a:rPr lang="fr-FR" dirty="0" err="1" smtClean="0"/>
              <a:t>Lire_Sonde</a:t>
            </a:r>
            <a:r>
              <a:rPr lang="fr-FR" dirty="0" smtClean="0"/>
              <a:t> ,Fixer Consigne </a:t>
            </a:r>
          </a:p>
          <a:p>
            <a:r>
              <a:rPr lang="fr-FR" dirty="0" smtClean="0"/>
              <a:t>Etudiant3: Rejouer IR, Visualiser température</a:t>
            </a:r>
          </a:p>
          <a:p>
            <a:r>
              <a:rPr lang="fr-FR" dirty="0" smtClean="0"/>
              <a:t>Etudiant4:Rejouer IR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IHM Superviseur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Espace d’identification de l’utilisateur </a:t>
            </a:r>
          </a:p>
          <a:p>
            <a:r>
              <a:rPr lang="fr-FR" dirty="0" smtClean="0"/>
              <a:t>Insertion des données  pour fixer consigne 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Langage utilisé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4000" dirty="0" smtClean="0">
                <a:solidFill>
                  <a:srgbClr val="C00000"/>
                </a:solidFill>
              </a:rPr>
              <a:t>PHP (version 7.2)</a:t>
            </a:r>
          </a:p>
          <a:p>
            <a:r>
              <a:rPr lang="fr-FR" sz="4000" dirty="0" smtClean="0">
                <a:solidFill>
                  <a:srgbClr val="C00000"/>
                </a:solidFill>
              </a:rPr>
              <a:t>HTML</a:t>
            </a:r>
          </a:p>
          <a:p>
            <a:r>
              <a:rPr lang="fr-FR" sz="4000" dirty="0" smtClean="0">
                <a:solidFill>
                  <a:srgbClr val="C00000"/>
                </a:solidFill>
              </a:rPr>
              <a:t>CSS </a:t>
            </a:r>
            <a:endParaRPr lang="fr-FR" sz="4000" dirty="0">
              <a:solidFill>
                <a:srgbClr val="C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031" y="1690688"/>
            <a:ext cx="4021521" cy="150807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75" y="3333695"/>
            <a:ext cx="3331779" cy="33317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30" y="3607095"/>
            <a:ext cx="2168294" cy="3058379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1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37474" y="159063"/>
            <a:ext cx="10515600" cy="63942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Interface login 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>
          <a:xfrm>
            <a:off x="2468841" y="798490"/>
            <a:ext cx="7452865" cy="5859886"/>
          </a:xfr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1679" y="1275008"/>
            <a:ext cx="8706118" cy="47523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00" y="2923504"/>
            <a:ext cx="463640" cy="92727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6214" y="4198513"/>
            <a:ext cx="126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730321" y="2665927"/>
            <a:ext cx="2202288" cy="8500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Supervision </a:t>
            </a:r>
            <a:endParaRPr lang="fr-FR" dirty="0"/>
          </a:p>
        </p:txBody>
      </p:sp>
      <p:cxnSp>
        <p:nvCxnSpPr>
          <p:cNvPr id="9" name="Connecteur droit 8"/>
          <p:cNvCxnSpPr>
            <a:stCxn id="5" idx="3"/>
            <a:endCxn id="7" idx="2"/>
          </p:cNvCxnSpPr>
          <p:nvPr/>
        </p:nvCxnSpPr>
        <p:spPr>
          <a:xfrm flipV="1">
            <a:off x="1133340" y="3090930"/>
            <a:ext cx="1596981" cy="2962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/>
          <p:cNvSpPr/>
          <p:nvPr/>
        </p:nvSpPr>
        <p:spPr>
          <a:xfrm>
            <a:off x="6606861" y="2485623"/>
            <a:ext cx="2021983" cy="9144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Identification </a:t>
            </a:r>
            <a:endParaRPr lang="fr-FR" dirty="0"/>
          </a:p>
        </p:txBody>
      </p:sp>
      <p:sp>
        <p:nvSpPr>
          <p:cNvPr id="14" name="Ellipse 13"/>
          <p:cNvSpPr/>
          <p:nvPr/>
        </p:nvSpPr>
        <p:spPr>
          <a:xfrm>
            <a:off x="6310648" y="4033371"/>
            <a:ext cx="3013657" cy="106894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Insertion des données </a:t>
            </a:r>
            <a:endParaRPr lang="fr-FR" dirty="0"/>
          </a:p>
        </p:txBody>
      </p:sp>
      <p:cxnSp>
        <p:nvCxnSpPr>
          <p:cNvPr id="16" name="Connecteur droit avec flèche 15"/>
          <p:cNvCxnSpPr>
            <a:stCxn id="13" idx="2"/>
          </p:cNvCxnSpPr>
          <p:nvPr/>
        </p:nvCxnSpPr>
        <p:spPr>
          <a:xfrm flipH="1">
            <a:off x="4932609" y="2942823"/>
            <a:ext cx="1674252" cy="1610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4" idx="2"/>
          </p:cNvCxnSpPr>
          <p:nvPr/>
        </p:nvCxnSpPr>
        <p:spPr>
          <a:xfrm flipH="1" flipV="1">
            <a:off x="4588100" y="3566043"/>
            <a:ext cx="1722548" cy="1001802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215944" y="2575775"/>
            <a:ext cx="12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accent1"/>
                </a:solidFill>
              </a:rPr>
              <a:t>include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5" name="ZoneTexte 24"/>
          <p:cNvSpPr txBox="1"/>
          <p:nvPr/>
        </p:nvSpPr>
        <p:spPr>
          <a:xfrm rot="1713250">
            <a:off x="5078530" y="3666117"/>
            <a:ext cx="122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accent1"/>
                </a:solidFill>
              </a:rPr>
              <a:t>include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1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145894" y="3745230"/>
            <a:ext cx="9421792" cy="2358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563880"/>
            <a:ext cx="411480" cy="822960"/>
          </a:xfrm>
          <a:prstGeom prst="rect">
            <a:avLst/>
          </a:prstGeom>
        </p:spPr>
      </p:pic>
      <p:cxnSp>
        <p:nvCxnSpPr>
          <p:cNvPr id="6" name="Connecteur droit 5"/>
          <p:cNvCxnSpPr>
            <a:stCxn id="4" idx="2"/>
          </p:cNvCxnSpPr>
          <p:nvPr/>
        </p:nvCxnSpPr>
        <p:spPr>
          <a:xfrm>
            <a:off x="1851660" y="1386840"/>
            <a:ext cx="0" cy="47167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5798820" y="1196340"/>
            <a:ext cx="0" cy="47167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9570720" y="1196340"/>
            <a:ext cx="0" cy="471678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851660" y="1874520"/>
            <a:ext cx="0" cy="374904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851660" y="1874520"/>
            <a:ext cx="3703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>
            <a:off x="1851660" y="2415540"/>
            <a:ext cx="3703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5798820" y="1874520"/>
            <a:ext cx="0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5798820" y="1805070"/>
            <a:ext cx="2" cy="174201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V="1">
            <a:off x="5798819" y="2344353"/>
            <a:ext cx="0" cy="3279207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5867400" y="2615878"/>
            <a:ext cx="3508094" cy="2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V="1">
            <a:off x="9570720" y="2615879"/>
            <a:ext cx="0" cy="3007681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3107223" y="1530436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Login()</a:t>
            </a:r>
            <a:endParaRPr lang="fr-FR" dirty="0"/>
          </a:p>
        </p:txBody>
      </p:sp>
      <p:sp>
        <p:nvSpPr>
          <p:cNvPr id="38" name="ZoneTexte 37"/>
          <p:cNvSpPr txBox="1"/>
          <p:nvPr/>
        </p:nvSpPr>
        <p:spPr>
          <a:xfrm>
            <a:off x="2899699" y="2101453"/>
            <a:ext cx="167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Mot de passe ()</a:t>
            </a:r>
            <a:endParaRPr lang="fr-FR" dirty="0"/>
          </a:p>
        </p:txBody>
      </p:sp>
      <p:sp>
        <p:nvSpPr>
          <p:cNvPr id="39" name="Ellipse 38"/>
          <p:cNvSpPr/>
          <p:nvPr/>
        </p:nvSpPr>
        <p:spPr>
          <a:xfrm>
            <a:off x="5554015" y="489801"/>
            <a:ext cx="487679" cy="4418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8935656" y="704910"/>
            <a:ext cx="1134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BDD</a:t>
            </a:r>
            <a:endParaRPr lang="fr-FR" dirty="0"/>
          </a:p>
        </p:txBody>
      </p:sp>
      <p:sp>
        <p:nvSpPr>
          <p:cNvPr id="41" name="ZoneTexte 40"/>
          <p:cNvSpPr txBox="1"/>
          <p:nvPr/>
        </p:nvSpPr>
        <p:spPr>
          <a:xfrm>
            <a:off x="5380828" y="889576"/>
            <a:ext cx="1321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Interface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7054384" y="2260587"/>
            <a:ext cx="184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Requête()</a:t>
            </a:r>
            <a:endParaRPr lang="fr-FR" dirty="0"/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1918480" y="4212319"/>
            <a:ext cx="7584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H="1">
            <a:off x="1918479" y="4827706"/>
            <a:ext cx="75843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6609144" y="3853599"/>
            <a:ext cx="185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Accès autorisé ()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6609144" y="4468985"/>
            <a:ext cx="185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Accès refusé ()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1377556" y="3959608"/>
            <a:ext cx="23957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[Si login &amp; </a:t>
            </a:r>
            <a:r>
              <a:rPr lang="fr-FR" sz="1050" dirty="0" err="1" smtClean="0"/>
              <a:t>mdp</a:t>
            </a:r>
            <a:r>
              <a:rPr lang="fr-FR" sz="1050" dirty="0" smtClean="0"/>
              <a:t> correcte]</a:t>
            </a:r>
            <a:endParaRPr lang="fr-FR" sz="1050" dirty="0"/>
          </a:p>
        </p:txBody>
      </p:sp>
      <p:sp>
        <p:nvSpPr>
          <p:cNvPr id="53" name="ZoneTexte 52"/>
          <p:cNvSpPr txBox="1"/>
          <p:nvPr/>
        </p:nvSpPr>
        <p:spPr>
          <a:xfrm>
            <a:off x="1377556" y="4552451"/>
            <a:ext cx="23957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[Si login &amp; </a:t>
            </a:r>
            <a:r>
              <a:rPr lang="fr-FR" sz="1050" dirty="0" err="1" smtClean="0"/>
              <a:t>mdp</a:t>
            </a:r>
            <a:r>
              <a:rPr lang="fr-FR" sz="1050" dirty="0" smtClean="0"/>
              <a:t> incorrecte]</a:t>
            </a:r>
            <a:endParaRPr lang="fr-FR" sz="1050" dirty="0"/>
          </a:p>
        </p:txBody>
      </p:sp>
      <p:cxnSp>
        <p:nvCxnSpPr>
          <p:cNvPr id="57" name="Connecteur droit avec flèche 56"/>
          <p:cNvCxnSpPr/>
          <p:nvPr/>
        </p:nvCxnSpPr>
        <p:spPr>
          <a:xfrm flipH="1" flipV="1">
            <a:off x="6041694" y="5278056"/>
            <a:ext cx="3461120" cy="1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6575068" y="5412751"/>
            <a:ext cx="30802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Redirection à la page de connexion() </a:t>
            </a:r>
            <a:endParaRPr lang="fr-FR" sz="105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Methode</a:t>
            </a:r>
            <a:r>
              <a:rPr lang="fr-FR" dirty="0" smtClean="0"/>
              <a:t> de connexion </a:t>
            </a:r>
            <a:r>
              <a:rPr lang="fr-FR" dirty="0" err="1" smtClean="0"/>
              <a:t>mysqli</a:t>
            </a:r>
            <a:r>
              <a:rPr lang="fr-FR" dirty="0" smtClean="0"/>
              <a:t> (</a:t>
            </a:r>
            <a:r>
              <a:rPr lang="fr-FR" dirty="0" err="1" smtClean="0"/>
              <a:t>detail</a:t>
            </a:r>
            <a:r>
              <a:rPr lang="fr-FR" dirty="0" smtClean="0"/>
              <a:t>) </a:t>
            </a:r>
          </a:p>
          <a:p>
            <a:r>
              <a:rPr lang="fr-FR" dirty="0" smtClean="0"/>
              <a:t>Code  php login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1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53" y="75732"/>
            <a:ext cx="6039693" cy="6706536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3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0152" y="231820"/>
            <a:ext cx="12101848" cy="6439436"/>
          </a:xfrm>
        </p:spPr>
        <p:txBody>
          <a:bodyPr>
            <a:normAutofit/>
          </a:bodyPr>
          <a:lstStyle/>
          <a:p>
            <a:r>
              <a:rPr lang="fr-FR" dirty="0"/>
              <a:t>(type) </a:t>
            </a:r>
            <a:r>
              <a:rPr lang="fr-FR" dirty="0" err="1"/>
              <a:t>changerTemperature</a:t>
            </a:r>
            <a:r>
              <a:rPr lang="fr-FR" dirty="0"/>
              <a:t>(</a:t>
            </a:r>
            <a:r>
              <a:rPr lang="fr-FR" dirty="0" err="1"/>
              <a:t>id_boutton</a:t>
            </a:r>
            <a:r>
              <a:rPr lang="fr-FR" dirty="0"/>
              <a:t>, </a:t>
            </a:r>
            <a:r>
              <a:rPr lang="fr-FR" dirty="0" err="1"/>
              <a:t>temperature_actuelle</a:t>
            </a:r>
            <a:r>
              <a:rPr lang="fr-FR" dirty="0" smtClean="0"/>
              <a:t>){</a:t>
            </a:r>
          </a:p>
          <a:p>
            <a:pPr marL="0" indent="0">
              <a:buNone/>
            </a:pPr>
            <a:r>
              <a:rPr lang="fr-FR" dirty="0" smtClean="0"/>
              <a:t>if </a:t>
            </a:r>
            <a:r>
              <a:rPr lang="fr-FR" dirty="0"/>
              <a:t>(</a:t>
            </a:r>
            <a:r>
              <a:rPr lang="fr-FR" dirty="0" err="1"/>
              <a:t>id_boutton</a:t>
            </a:r>
            <a:r>
              <a:rPr lang="fr-FR" dirty="0"/>
              <a:t> == augmenter){	</a:t>
            </a:r>
            <a:endParaRPr lang="fr-FR" dirty="0" smtClean="0"/>
          </a:p>
          <a:p>
            <a:pPr marL="0" indent="0">
              <a:buNone/>
            </a:pPr>
            <a:r>
              <a:rPr lang="fr-FR" dirty="0" err="1" smtClean="0"/>
              <a:t>temperature_actuelle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err="1"/>
              <a:t>temperature_actuelle</a:t>
            </a:r>
            <a:r>
              <a:rPr lang="fr-FR" dirty="0"/>
              <a:t> + 1;	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return </a:t>
            </a:r>
            <a:r>
              <a:rPr lang="fr-FR" dirty="0" err="1"/>
              <a:t>temperature_actuelle</a:t>
            </a:r>
            <a:r>
              <a:rPr lang="fr-FR" dirty="0"/>
              <a:t>; //ou la fonction pour envoyer la nouvelle température</a:t>
            </a:r>
            <a:r>
              <a:rPr lang="fr-FR" dirty="0" smtClean="0"/>
              <a:t>}</a:t>
            </a:r>
          </a:p>
          <a:p>
            <a:pPr marL="0" indent="0">
              <a:buNone/>
            </a:pPr>
            <a:r>
              <a:rPr lang="fr-FR" dirty="0" smtClean="0"/>
              <a:t>if </a:t>
            </a:r>
            <a:r>
              <a:rPr lang="fr-FR" dirty="0"/>
              <a:t>(</a:t>
            </a:r>
            <a:r>
              <a:rPr lang="fr-FR" dirty="0" err="1"/>
              <a:t>id_boutton</a:t>
            </a:r>
            <a:r>
              <a:rPr lang="fr-FR" dirty="0"/>
              <a:t> == diminuer){	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if(</a:t>
            </a:r>
            <a:r>
              <a:rPr lang="fr-FR" dirty="0" err="1" smtClean="0"/>
              <a:t>temperature_actuelle</a:t>
            </a:r>
            <a:r>
              <a:rPr lang="fr-FR" dirty="0" smtClean="0"/>
              <a:t> </a:t>
            </a:r>
            <a:r>
              <a:rPr lang="fr-FR" dirty="0"/>
              <a:t>== </a:t>
            </a:r>
            <a:r>
              <a:rPr lang="fr-FR" dirty="0" err="1"/>
              <a:t>temperature_min</a:t>
            </a:r>
            <a:r>
              <a:rPr lang="fr-FR" dirty="0" smtClean="0"/>
              <a:t>){</a:t>
            </a:r>
            <a:r>
              <a:rPr lang="fr-FR" dirty="0"/>
              <a:t>	</a:t>
            </a:r>
            <a:endParaRPr lang="fr-FR" dirty="0" smtClean="0"/>
          </a:p>
          <a:p>
            <a:pPr marL="0" indent="0">
              <a:buNone/>
            </a:pPr>
            <a:r>
              <a:rPr lang="fr-FR" dirty="0"/>
              <a:t>	afficher('erreur');	}	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if(</a:t>
            </a:r>
            <a:r>
              <a:rPr lang="fr-FR" dirty="0" err="1" smtClean="0"/>
              <a:t>temperature_actuelle</a:t>
            </a:r>
            <a:r>
              <a:rPr lang="fr-FR" dirty="0" smtClean="0"/>
              <a:t> </a:t>
            </a:r>
            <a:r>
              <a:rPr lang="fr-FR" dirty="0"/>
              <a:t>&gt; </a:t>
            </a:r>
            <a:r>
              <a:rPr lang="fr-FR" dirty="0" err="1"/>
              <a:t>temperature_min</a:t>
            </a:r>
            <a:r>
              <a:rPr lang="fr-FR" dirty="0"/>
              <a:t>){		</a:t>
            </a:r>
            <a:endParaRPr lang="fr-FR" dirty="0" smtClean="0"/>
          </a:p>
          <a:p>
            <a:pPr marL="0" indent="0">
              <a:buNone/>
            </a:pPr>
            <a:r>
              <a:rPr lang="fr-FR" dirty="0" err="1" smtClean="0"/>
              <a:t>temperature_actuelle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err="1"/>
              <a:t>temperature_actuelle</a:t>
            </a:r>
            <a:r>
              <a:rPr lang="fr-FR" dirty="0"/>
              <a:t> - 1;		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return </a:t>
            </a:r>
            <a:r>
              <a:rPr lang="fr-FR" dirty="0" err="1"/>
              <a:t>temperature_actuelle</a:t>
            </a:r>
            <a:r>
              <a:rPr lang="fr-FR" dirty="0"/>
              <a:t>; //ou la fonction pour envoyer la nouvelle température	}}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2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faire :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-fixer consigne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llipse 41"/>
          <p:cNvSpPr/>
          <p:nvPr/>
        </p:nvSpPr>
        <p:spPr>
          <a:xfrm>
            <a:off x="9245703" y="463639"/>
            <a:ext cx="2946297" cy="6394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200" y="1355908"/>
            <a:ext cx="1843055" cy="2175409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11361404" y="2155698"/>
            <a:ext cx="83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BDD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Synoptique du projet 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2022764" y="2869669"/>
            <a:ext cx="2322684" cy="25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682" y="1595664"/>
            <a:ext cx="2695475" cy="2695475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 flipV="1">
            <a:off x="6829008" y="2904213"/>
            <a:ext cx="1001696" cy="7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4893299" y="3315793"/>
            <a:ext cx="528128" cy="101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026" y="4423488"/>
            <a:ext cx="2326017" cy="234173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326838" y="3031716"/>
            <a:ext cx="1858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Transferts de donnée ( 15 min)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2604655" y="313112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Transmission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859" y="4152384"/>
            <a:ext cx="2743351" cy="1821585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>
          <a:xfrm flipV="1">
            <a:off x="10548681" y="3678047"/>
            <a:ext cx="0" cy="75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38212">
            <a:off x="5894080" y="1644063"/>
            <a:ext cx="785043" cy="785043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7173400" y="1441152"/>
            <a:ext cx="110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ESP Salle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3968981" y="6284075"/>
            <a:ext cx="138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Esp clim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9743327" y="6101182"/>
            <a:ext cx="2168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Supervision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38233"/>
            <a:ext cx="2272974" cy="2288332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6716930" y="6149151"/>
            <a:ext cx="111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Esp clim</a:t>
            </a:r>
            <a:endParaRPr lang="fr-FR" dirty="0"/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6465170" y="3405655"/>
            <a:ext cx="470751" cy="841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212" y="1585608"/>
            <a:ext cx="1797491" cy="1921318"/>
          </a:xfrm>
          <a:prstGeom prst="rect">
            <a:avLst/>
          </a:prstGeom>
        </p:spPr>
      </p:pic>
      <p:cxnSp>
        <p:nvCxnSpPr>
          <p:cNvPr id="35" name="Connecteur droit avec flèche 34"/>
          <p:cNvCxnSpPr/>
          <p:nvPr/>
        </p:nvCxnSpPr>
        <p:spPr>
          <a:xfrm>
            <a:off x="9000438" y="2943401"/>
            <a:ext cx="6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Imag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0" y="4429324"/>
            <a:ext cx="978392" cy="1956784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434198" y="6468741"/>
            <a:ext cx="178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Utilisateur </a:t>
            </a:r>
            <a:endParaRPr lang="fr-FR" dirty="0"/>
          </a:p>
        </p:txBody>
      </p:sp>
      <p:cxnSp>
        <p:nvCxnSpPr>
          <p:cNvPr id="44" name="Connecteur droit avec flèche 43"/>
          <p:cNvCxnSpPr/>
          <p:nvPr/>
        </p:nvCxnSpPr>
        <p:spPr>
          <a:xfrm flipH="1" flipV="1">
            <a:off x="9000438" y="3651113"/>
            <a:ext cx="1264025" cy="71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74" y="4555803"/>
            <a:ext cx="924318" cy="498162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18" y="4496529"/>
            <a:ext cx="924318" cy="49816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71" b="90000" l="1481" r="968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82" y="1972167"/>
            <a:ext cx="2178570" cy="1736901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2022764" y="2556075"/>
            <a:ext cx="22582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6935921" y="2678806"/>
            <a:ext cx="789715" cy="1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9000438" y="2556075"/>
            <a:ext cx="6200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Imag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63255" y="5862277"/>
            <a:ext cx="440304" cy="8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6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532586" y="656823"/>
            <a:ext cx="9105363" cy="5512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528034" y="991673"/>
            <a:ext cx="244698" cy="2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>
            <a:stCxn id="5" idx="4"/>
          </p:cNvCxnSpPr>
          <p:nvPr/>
        </p:nvCxnSpPr>
        <p:spPr>
          <a:xfrm>
            <a:off x="650383" y="1223493"/>
            <a:ext cx="6440" cy="27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528034" y="1493949"/>
            <a:ext cx="128789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650383" y="1493949"/>
            <a:ext cx="162417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528034" y="1304758"/>
            <a:ext cx="244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528034" y="2139156"/>
            <a:ext cx="244698" cy="2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/>
          <p:cNvCxnSpPr>
            <a:stCxn id="36" idx="4"/>
          </p:cNvCxnSpPr>
          <p:nvPr/>
        </p:nvCxnSpPr>
        <p:spPr>
          <a:xfrm>
            <a:off x="650383" y="2370976"/>
            <a:ext cx="6440" cy="27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>
            <a:off x="528034" y="2641432"/>
            <a:ext cx="128789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/>
          <p:cNvCxnSpPr/>
          <p:nvPr/>
        </p:nvCxnSpPr>
        <p:spPr>
          <a:xfrm>
            <a:off x="650383" y="2641432"/>
            <a:ext cx="162417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528034" y="2452241"/>
            <a:ext cx="244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/>
          <p:cNvSpPr/>
          <p:nvPr/>
        </p:nvSpPr>
        <p:spPr>
          <a:xfrm>
            <a:off x="568102" y="3468074"/>
            <a:ext cx="244698" cy="2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2" name="Connecteur droit 41"/>
          <p:cNvCxnSpPr>
            <a:stCxn id="41" idx="4"/>
          </p:cNvCxnSpPr>
          <p:nvPr/>
        </p:nvCxnSpPr>
        <p:spPr>
          <a:xfrm>
            <a:off x="690451" y="3699894"/>
            <a:ext cx="6440" cy="27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 flipH="1">
            <a:off x="568102" y="3970350"/>
            <a:ext cx="128789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690451" y="3970350"/>
            <a:ext cx="162417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/>
          <p:cNvCxnSpPr/>
          <p:nvPr/>
        </p:nvCxnSpPr>
        <p:spPr>
          <a:xfrm>
            <a:off x="568102" y="3781159"/>
            <a:ext cx="244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528034" y="5086586"/>
            <a:ext cx="244698" cy="2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46"/>
          <p:cNvCxnSpPr>
            <a:stCxn id="46" idx="4"/>
          </p:cNvCxnSpPr>
          <p:nvPr/>
        </p:nvCxnSpPr>
        <p:spPr>
          <a:xfrm>
            <a:off x="650383" y="5318406"/>
            <a:ext cx="6440" cy="27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 flipH="1">
            <a:off x="528034" y="5588862"/>
            <a:ext cx="128789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>
            <a:off x="650383" y="5588862"/>
            <a:ext cx="162417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>
            <a:off x="528034" y="5399671"/>
            <a:ext cx="244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Ellipse 50"/>
          <p:cNvSpPr/>
          <p:nvPr/>
        </p:nvSpPr>
        <p:spPr>
          <a:xfrm>
            <a:off x="11038877" y="1965560"/>
            <a:ext cx="244698" cy="2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2" name="Connecteur droit 51"/>
          <p:cNvCxnSpPr>
            <a:stCxn id="51" idx="4"/>
          </p:cNvCxnSpPr>
          <p:nvPr/>
        </p:nvCxnSpPr>
        <p:spPr>
          <a:xfrm>
            <a:off x="11161226" y="2197380"/>
            <a:ext cx="6440" cy="27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/>
          <p:cNvCxnSpPr/>
          <p:nvPr/>
        </p:nvCxnSpPr>
        <p:spPr>
          <a:xfrm flipH="1">
            <a:off x="11038877" y="2467836"/>
            <a:ext cx="128789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11161226" y="2467836"/>
            <a:ext cx="162417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11038877" y="2278645"/>
            <a:ext cx="244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532586" y="497541"/>
            <a:ext cx="9211614" cy="58629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Ellipse 56"/>
          <p:cNvSpPr/>
          <p:nvPr/>
        </p:nvSpPr>
        <p:spPr>
          <a:xfrm>
            <a:off x="1976718" y="1008341"/>
            <a:ext cx="2017058" cy="645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Lire_sonde</a:t>
            </a:r>
            <a:endParaRPr lang="fr-FR" dirty="0"/>
          </a:p>
        </p:txBody>
      </p:sp>
      <p:sp>
        <p:nvSpPr>
          <p:cNvPr id="58" name="Ellipse 57"/>
          <p:cNvSpPr/>
          <p:nvPr/>
        </p:nvSpPr>
        <p:spPr>
          <a:xfrm>
            <a:off x="5076738" y="1223493"/>
            <a:ext cx="2017058" cy="645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Transmettre à la BDD</a:t>
            </a:r>
            <a:endParaRPr lang="fr-FR" dirty="0"/>
          </a:p>
        </p:txBody>
      </p:sp>
      <p:sp>
        <p:nvSpPr>
          <p:cNvPr id="59" name="Ellipse 58"/>
          <p:cNvSpPr/>
          <p:nvPr/>
        </p:nvSpPr>
        <p:spPr>
          <a:xfrm>
            <a:off x="1963271" y="2255066"/>
            <a:ext cx="2017058" cy="645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Enregistrer IR</a:t>
            </a:r>
            <a:endParaRPr lang="fr-FR" dirty="0"/>
          </a:p>
        </p:txBody>
      </p:sp>
      <p:sp>
        <p:nvSpPr>
          <p:cNvPr id="60" name="Ellipse 59"/>
          <p:cNvSpPr/>
          <p:nvPr/>
        </p:nvSpPr>
        <p:spPr>
          <a:xfrm>
            <a:off x="1976718" y="3583984"/>
            <a:ext cx="2017058" cy="645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Rejouer IR </a:t>
            </a:r>
            <a:endParaRPr lang="fr-FR" dirty="0"/>
          </a:p>
        </p:txBody>
      </p:sp>
      <p:sp>
        <p:nvSpPr>
          <p:cNvPr id="61" name="Ellipse 60"/>
          <p:cNvSpPr/>
          <p:nvPr/>
        </p:nvSpPr>
        <p:spPr>
          <a:xfrm>
            <a:off x="1648495" y="4584299"/>
            <a:ext cx="2625238" cy="645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Rejouer Depuis Téléphone </a:t>
            </a:r>
            <a:endParaRPr lang="fr-FR" dirty="0"/>
          </a:p>
        </p:txBody>
      </p:sp>
      <p:sp>
        <p:nvSpPr>
          <p:cNvPr id="62" name="Ellipse 61"/>
          <p:cNvSpPr/>
          <p:nvPr/>
        </p:nvSpPr>
        <p:spPr>
          <a:xfrm>
            <a:off x="1963271" y="5453634"/>
            <a:ext cx="2017058" cy="645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Visualiser température</a:t>
            </a:r>
            <a:endParaRPr lang="fr-FR" dirty="0"/>
          </a:p>
        </p:txBody>
      </p:sp>
      <p:sp>
        <p:nvSpPr>
          <p:cNvPr id="63" name="Ellipse 62"/>
          <p:cNvSpPr/>
          <p:nvPr/>
        </p:nvSpPr>
        <p:spPr>
          <a:xfrm>
            <a:off x="5129864" y="2837042"/>
            <a:ext cx="2017058" cy="645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Utiliser BDD</a:t>
            </a:r>
            <a:endParaRPr lang="fr-FR" dirty="0"/>
          </a:p>
        </p:txBody>
      </p:sp>
      <p:sp>
        <p:nvSpPr>
          <p:cNvPr id="64" name="Ellipse 63"/>
          <p:cNvSpPr/>
          <p:nvPr/>
        </p:nvSpPr>
        <p:spPr>
          <a:xfrm>
            <a:off x="7146922" y="3812774"/>
            <a:ext cx="2017058" cy="645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Fixer consigne </a:t>
            </a:r>
            <a:endParaRPr lang="fr-FR" dirty="0"/>
          </a:p>
        </p:txBody>
      </p:sp>
      <p:sp>
        <p:nvSpPr>
          <p:cNvPr id="65" name="Ellipse 64"/>
          <p:cNvSpPr/>
          <p:nvPr/>
        </p:nvSpPr>
        <p:spPr>
          <a:xfrm>
            <a:off x="5861422" y="5086586"/>
            <a:ext cx="2166471" cy="64564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Fixer_Horaire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6" name="Ellipse 65"/>
          <p:cNvSpPr/>
          <p:nvPr/>
        </p:nvSpPr>
        <p:spPr>
          <a:xfrm>
            <a:off x="8162365" y="5130809"/>
            <a:ext cx="2581835" cy="8262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Fixer_Température</a:t>
            </a:r>
            <a:endParaRPr lang="fr-FR" sz="1600" dirty="0"/>
          </a:p>
        </p:txBody>
      </p:sp>
      <p:cxnSp>
        <p:nvCxnSpPr>
          <p:cNvPr id="74" name="Connecteur droit 73"/>
          <p:cNvCxnSpPr/>
          <p:nvPr/>
        </p:nvCxnSpPr>
        <p:spPr>
          <a:xfrm flipH="1">
            <a:off x="771659" y="1331165"/>
            <a:ext cx="1191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/>
          <p:nvPr/>
        </p:nvCxnSpPr>
        <p:spPr>
          <a:xfrm flipH="1">
            <a:off x="785106" y="2577890"/>
            <a:ext cx="1191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/>
          <p:nvPr/>
        </p:nvCxnSpPr>
        <p:spPr>
          <a:xfrm flipH="1">
            <a:off x="771659" y="3870855"/>
            <a:ext cx="1191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60" idx="2"/>
          </p:cNvCxnSpPr>
          <p:nvPr/>
        </p:nvCxnSpPr>
        <p:spPr>
          <a:xfrm flipH="1">
            <a:off x="936780" y="3906808"/>
            <a:ext cx="1039938" cy="1492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/>
          <p:cNvCxnSpPr>
            <a:stCxn id="62" idx="2"/>
          </p:cNvCxnSpPr>
          <p:nvPr/>
        </p:nvCxnSpPr>
        <p:spPr>
          <a:xfrm flipH="1" flipV="1">
            <a:off x="935149" y="5588861"/>
            <a:ext cx="1028122" cy="187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 flipH="1">
            <a:off x="7146924" y="2277727"/>
            <a:ext cx="3891953" cy="80844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57" idx="6"/>
            <a:endCxn id="58" idx="2"/>
          </p:cNvCxnSpPr>
          <p:nvPr/>
        </p:nvCxnSpPr>
        <p:spPr>
          <a:xfrm>
            <a:off x="3993776" y="1331165"/>
            <a:ext cx="1082962" cy="2151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/>
          <p:cNvCxnSpPr>
            <a:stCxn id="58" idx="4"/>
            <a:endCxn id="63" idx="0"/>
          </p:cNvCxnSpPr>
          <p:nvPr/>
        </p:nvCxnSpPr>
        <p:spPr>
          <a:xfrm>
            <a:off x="6085267" y="1869141"/>
            <a:ext cx="53126" cy="96790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>
            <a:stCxn id="59" idx="6"/>
            <a:endCxn id="63" idx="2"/>
          </p:cNvCxnSpPr>
          <p:nvPr/>
        </p:nvCxnSpPr>
        <p:spPr>
          <a:xfrm>
            <a:off x="3980329" y="2577890"/>
            <a:ext cx="1149535" cy="5819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/>
          <p:cNvCxnSpPr>
            <a:endCxn id="60" idx="4"/>
          </p:cNvCxnSpPr>
          <p:nvPr/>
        </p:nvCxnSpPr>
        <p:spPr>
          <a:xfrm flipV="1">
            <a:off x="2985247" y="4229632"/>
            <a:ext cx="0" cy="305215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>
            <a:stCxn id="60" idx="6"/>
          </p:cNvCxnSpPr>
          <p:nvPr/>
        </p:nvCxnSpPr>
        <p:spPr>
          <a:xfrm flipV="1">
            <a:off x="3993776" y="3275359"/>
            <a:ext cx="1136088" cy="63144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>
            <a:stCxn id="64" idx="1"/>
            <a:endCxn id="63" idx="5"/>
          </p:cNvCxnSpPr>
          <p:nvPr/>
        </p:nvCxnSpPr>
        <p:spPr>
          <a:xfrm flipH="1" flipV="1">
            <a:off x="6851531" y="3388137"/>
            <a:ext cx="590782" cy="51919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>
            <a:stCxn id="62" idx="6"/>
          </p:cNvCxnSpPr>
          <p:nvPr/>
        </p:nvCxnSpPr>
        <p:spPr>
          <a:xfrm flipV="1">
            <a:off x="3980329" y="4860240"/>
            <a:ext cx="1444212" cy="91621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/>
          <p:cNvCxnSpPr/>
          <p:nvPr/>
        </p:nvCxnSpPr>
        <p:spPr>
          <a:xfrm flipV="1">
            <a:off x="5420052" y="3473037"/>
            <a:ext cx="718340" cy="1387203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/>
          <p:cNvCxnSpPr>
            <a:stCxn id="65" idx="0"/>
            <a:endCxn id="64" idx="3"/>
          </p:cNvCxnSpPr>
          <p:nvPr/>
        </p:nvCxnSpPr>
        <p:spPr>
          <a:xfrm flipV="1">
            <a:off x="6944658" y="4363869"/>
            <a:ext cx="497655" cy="72271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>
            <a:endCxn id="64" idx="5"/>
          </p:cNvCxnSpPr>
          <p:nvPr/>
        </p:nvCxnSpPr>
        <p:spPr>
          <a:xfrm flipH="1" flipV="1">
            <a:off x="8868589" y="4363869"/>
            <a:ext cx="692849" cy="76694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ZoneTexte 109"/>
          <p:cNvSpPr txBox="1"/>
          <p:nvPr/>
        </p:nvSpPr>
        <p:spPr>
          <a:xfrm rot="493094">
            <a:off x="4161344" y="1167940"/>
            <a:ext cx="90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Include</a:t>
            </a:r>
            <a:endParaRPr lang="fr-FR" sz="1200" dirty="0"/>
          </a:p>
        </p:txBody>
      </p:sp>
      <p:sp>
        <p:nvSpPr>
          <p:cNvPr id="112" name="ZoneTexte 111"/>
          <p:cNvSpPr txBox="1"/>
          <p:nvPr/>
        </p:nvSpPr>
        <p:spPr>
          <a:xfrm>
            <a:off x="5325147" y="2156604"/>
            <a:ext cx="90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Include</a:t>
            </a:r>
            <a:endParaRPr lang="fr-FR" sz="1200" dirty="0"/>
          </a:p>
        </p:txBody>
      </p:sp>
      <p:sp>
        <p:nvSpPr>
          <p:cNvPr id="113" name="ZoneTexte 112"/>
          <p:cNvSpPr txBox="1"/>
          <p:nvPr/>
        </p:nvSpPr>
        <p:spPr>
          <a:xfrm>
            <a:off x="7394792" y="3392649"/>
            <a:ext cx="90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Include</a:t>
            </a:r>
            <a:endParaRPr lang="fr-FR" sz="1200" dirty="0"/>
          </a:p>
        </p:txBody>
      </p:sp>
      <p:sp>
        <p:nvSpPr>
          <p:cNvPr id="114" name="ZoneTexte 113"/>
          <p:cNvSpPr txBox="1"/>
          <p:nvPr/>
        </p:nvSpPr>
        <p:spPr>
          <a:xfrm>
            <a:off x="5144739" y="3696622"/>
            <a:ext cx="90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Include</a:t>
            </a:r>
            <a:endParaRPr lang="fr-FR" sz="1200" dirty="0"/>
          </a:p>
        </p:txBody>
      </p:sp>
      <p:sp>
        <p:nvSpPr>
          <p:cNvPr id="115" name="ZoneTexte 114"/>
          <p:cNvSpPr txBox="1"/>
          <p:nvPr/>
        </p:nvSpPr>
        <p:spPr>
          <a:xfrm>
            <a:off x="3890765" y="3329574"/>
            <a:ext cx="90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Include</a:t>
            </a:r>
            <a:endParaRPr lang="fr-FR" sz="1200" dirty="0"/>
          </a:p>
        </p:txBody>
      </p:sp>
      <p:sp>
        <p:nvSpPr>
          <p:cNvPr id="116" name="ZoneTexte 115"/>
          <p:cNvSpPr txBox="1"/>
          <p:nvPr/>
        </p:nvSpPr>
        <p:spPr>
          <a:xfrm>
            <a:off x="4257658" y="2552995"/>
            <a:ext cx="90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Include</a:t>
            </a:r>
            <a:endParaRPr lang="fr-FR" sz="1200" dirty="0"/>
          </a:p>
        </p:txBody>
      </p:sp>
      <p:sp>
        <p:nvSpPr>
          <p:cNvPr id="118" name="ZoneTexte 117"/>
          <p:cNvSpPr txBox="1"/>
          <p:nvPr/>
        </p:nvSpPr>
        <p:spPr>
          <a:xfrm>
            <a:off x="6344554" y="4563914"/>
            <a:ext cx="90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extend</a:t>
            </a:r>
            <a:endParaRPr lang="fr-FR" sz="1200" dirty="0"/>
          </a:p>
        </p:txBody>
      </p:sp>
      <p:sp>
        <p:nvSpPr>
          <p:cNvPr id="119" name="ZoneTexte 118"/>
          <p:cNvSpPr txBox="1"/>
          <p:nvPr/>
        </p:nvSpPr>
        <p:spPr>
          <a:xfrm>
            <a:off x="8552909" y="4721740"/>
            <a:ext cx="90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extend</a:t>
            </a:r>
            <a:endParaRPr lang="fr-FR" sz="1200" dirty="0"/>
          </a:p>
        </p:txBody>
      </p:sp>
      <p:sp>
        <p:nvSpPr>
          <p:cNvPr id="120" name="ZoneTexte 119"/>
          <p:cNvSpPr txBox="1"/>
          <p:nvPr/>
        </p:nvSpPr>
        <p:spPr>
          <a:xfrm>
            <a:off x="2852481" y="4243740"/>
            <a:ext cx="908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err="1" smtClean="0"/>
              <a:t>extend</a:t>
            </a:r>
            <a:endParaRPr lang="fr-FR" sz="1200" dirty="0"/>
          </a:p>
        </p:txBody>
      </p:sp>
      <p:sp>
        <p:nvSpPr>
          <p:cNvPr id="121" name="ZoneTexte 120"/>
          <p:cNvSpPr txBox="1"/>
          <p:nvPr/>
        </p:nvSpPr>
        <p:spPr>
          <a:xfrm>
            <a:off x="10870762" y="2658161"/>
            <a:ext cx="66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BDD</a:t>
            </a:r>
            <a:endParaRPr lang="fr-FR" dirty="0"/>
          </a:p>
        </p:txBody>
      </p:sp>
      <p:sp>
        <p:nvSpPr>
          <p:cNvPr id="122" name="ZoneTexte 121"/>
          <p:cNvSpPr txBox="1"/>
          <p:nvPr/>
        </p:nvSpPr>
        <p:spPr>
          <a:xfrm>
            <a:off x="77440" y="1729192"/>
            <a:ext cx="147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Sonde DHT22</a:t>
            </a:r>
            <a:endParaRPr lang="fr-FR" dirty="0"/>
          </a:p>
        </p:txBody>
      </p:sp>
      <p:sp>
        <p:nvSpPr>
          <p:cNvPr id="123" name="ZoneTexte 122"/>
          <p:cNvSpPr txBox="1"/>
          <p:nvPr/>
        </p:nvSpPr>
        <p:spPr>
          <a:xfrm>
            <a:off x="107576" y="3093446"/>
            <a:ext cx="141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Récepteur IR </a:t>
            </a:r>
            <a:endParaRPr lang="fr-FR" dirty="0"/>
          </a:p>
        </p:txBody>
      </p:sp>
      <p:sp>
        <p:nvSpPr>
          <p:cNvPr id="124" name="ZoneTexte 123"/>
          <p:cNvSpPr txBox="1"/>
          <p:nvPr/>
        </p:nvSpPr>
        <p:spPr>
          <a:xfrm>
            <a:off x="77440" y="4243740"/>
            <a:ext cx="1433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Emetteur IR</a:t>
            </a:r>
            <a:endParaRPr lang="fr-FR" dirty="0"/>
          </a:p>
        </p:txBody>
      </p:sp>
      <p:sp>
        <p:nvSpPr>
          <p:cNvPr id="125" name="ZoneTexte 124"/>
          <p:cNvSpPr txBox="1"/>
          <p:nvPr/>
        </p:nvSpPr>
        <p:spPr>
          <a:xfrm>
            <a:off x="106310" y="5957047"/>
            <a:ext cx="140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69" name="Ellipse 68"/>
          <p:cNvSpPr/>
          <p:nvPr/>
        </p:nvSpPr>
        <p:spPr>
          <a:xfrm>
            <a:off x="11155990" y="4229632"/>
            <a:ext cx="244698" cy="231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0" name="Connecteur droit 69"/>
          <p:cNvCxnSpPr>
            <a:stCxn id="69" idx="4"/>
          </p:cNvCxnSpPr>
          <p:nvPr/>
        </p:nvCxnSpPr>
        <p:spPr>
          <a:xfrm>
            <a:off x="11278339" y="4461452"/>
            <a:ext cx="6440" cy="27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 flipH="1">
            <a:off x="11155990" y="4731908"/>
            <a:ext cx="128789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/>
          <p:cNvCxnSpPr/>
          <p:nvPr/>
        </p:nvCxnSpPr>
        <p:spPr>
          <a:xfrm>
            <a:off x="11278339" y="4731908"/>
            <a:ext cx="162417" cy="131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>
            <a:off x="11155990" y="4542717"/>
            <a:ext cx="244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>
            <a:stCxn id="69" idx="2"/>
            <a:endCxn id="64" idx="6"/>
          </p:cNvCxnSpPr>
          <p:nvPr/>
        </p:nvCxnSpPr>
        <p:spPr>
          <a:xfrm flipH="1" flipV="1">
            <a:off x="9163980" y="4135598"/>
            <a:ext cx="1992010" cy="2099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0870761" y="5086586"/>
            <a:ext cx="1222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1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matériel utilisé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09" y="665636"/>
            <a:ext cx="3199391" cy="172431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607">
            <a:off x="10219553" y="3388122"/>
            <a:ext cx="2057845" cy="29397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3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09" y="2463133"/>
            <a:ext cx="2853559" cy="285355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92771" l="4901" r="936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2824">
            <a:off x="2731499" y="4087756"/>
            <a:ext cx="4056967" cy="245787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64" y="4691955"/>
            <a:ext cx="2524489" cy="25244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99195">
            <a:off x="5701102" y="895753"/>
            <a:ext cx="1551472" cy="155147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71" b="90000" l="1481" r="968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313" y="5471983"/>
            <a:ext cx="1594078" cy="1270905"/>
          </a:xfrm>
          <a:prstGeom prst="rect">
            <a:avLst/>
          </a:prstGeom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485192" y="1825625"/>
            <a:ext cx="4278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- 2 ESP8266 </a:t>
            </a:r>
            <a:r>
              <a:rPr lang="fr-FR" dirty="0" err="1"/>
              <a:t>nodemcu</a:t>
            </a:r>
            <a:r>
              <a:rPr lang="fr-FR" dirty="0"/>
              <a:t> 1.0</a:t>
            </a:r>
          </a:p>
          <a:p>
            <a:r>
              <a:rPr lang="fr-FR" dirty="0"/>
              <a:t>-1 ESP32</a:t>
            </a:r>
          </a:p>
          <a:p>
            <a:r>
              <a:rPr lang="fr-FR" dirty="0"/>
              <a:t>-1 </a:t>
            </a:r>
            <a:r>
              <a:rPr lang="fr-FR" dirty="0" err="1"/>
              <a:t>Led</a:t>
            </a:r>
            <a:r>
              <a:rPr lang="fr-FR" dirty="0"/>
              <a:t> infrarouge (résistance de 180 </a:t>
            </a:r>
            <a:r>
              <a:rPr lang="el-GR" dirty="0"/>
              <a:t>Ω</a:t>
            </a:r>
            <a:r>
              <a:rPr lang="fr-FR" dirty="0"/>
              <a:t>)</a:t>
            </a:r>
          </a:p>
          <a:p>
            <a:r>
              <a:rPr lang="fr-FR" dirty="0"/>
              <a:t>-récepteur </a:t>
            </a:r>
            <a:r>
              <a:rPr lang="fr-FR" dirty="0" err="1"/>
              <a:t>ir</a:t>
            </a:r>
            <a:r>
              <a:rPr lang="fr-FR" dirty="0"/>
              <a:t> </a:t>
            </a:r>
          </a:p>
          <a:p>
            <a:r>
              <a:rPr lang="fr-FR" dirty="0"/>
              <a:t>-Sonde DHT22 (AM2302)</a:t>
            </a:r>
          </a:p>
          <a:p>
            <a:r>
              <a:rPr lang="fr-FR" dirty="0"/>
              <a:t>-Ordinateur </a:t>
            </a:r>
          </a:p>
          <a:p>
            <a:r>
              <a:rPr lang="fr-FR" dirty="0"/>
              <a:t>-Téléphone</a:t>
            </a:r>
          </a:p>
          <a:p>
            <a:r>
              <a:rPr lang="fr-FR" dirty="0"/>
              <a:t>-1 </a:t>
            </a:r>
            <a:r>
              <a:rPr lang="fr-FR" dirty="0" err="1"/>
              <a:t>Raspberry</a:t>
            </a:r>
            <a:r>
              <a:rPr lang="fr-FR" dirty="0"/>
              <a:t> pi  (pour la base de données) </a:t>
            </a:r>
          </a:p>
        </p:txBody>
      </p:sp>
    </p:spTree>
    <p:extLst>
      <p:ext uri="{BB962C8B-B14F-4D97-AF65-F5344CB8AC3E}">
        <p14:creationId xmlns:p14="http://schemas.microsoft.com/office/powerpoint/2010/main" val="68269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Cahier des charges </a:t>
            </a:r>
            <a:br>
              <a:rPr lang="fr-FR" dirty="0" smtClean="0"/>
            </a:b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3387889"/>
              </p:ext>
            </p:extLst>
          </p:nvPr>
        </p:nvGraphicFramePr>
        <p:xfrm>
          <a:off x="435370" y="1209095"/>
          <a:ext cx="11164615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2095"/>
                <a:gridCol w="4500212"/>
                <a:gridCol w="1124440"/>
                <a:gridCol w="4457868"/>
              </a:tblGrid>
              <a:tr h="2412123">
                <a:tc>
                  <a:txBody>
                    <a:bodyPr/>
                    <a:lstStyle/>
                    <a:p>
                      <a:r>
                        <a:rPr lang="fr-FR" dirty="0" smtClean="0"/>
                        <a:t>         Etudiant</a:t>
                      </a:r>
                      <a:r>
                        <a:rPr lang="fr-FR" baseline="0" dirty="0" smtClean="0"/>
                        <a:t>  1 </a:t>
                      </a:r>
                    </a:p>
                    <a:p>
                      <a:endParaRPr lang="fr-FR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1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 </a:t>
                      </a:r>
                      <a:r>
                        <a:rPr lang="pt-BR" sz="1800" b="0" i="1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:Enregistrer IR, Fixer Consigne(ext_H) </a:t>
                      </a:r>
                    </a:p>
                    <a:p>
                      <a:endParaRPr lang="pt-BR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Mise en place d’une librairie d’analyse de protocole IR. </a:t>
                      </a:r>
                    </a:p>
                    <a:p>
                      <a:endParaRPr lang="fr-FR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Création d’une BDD associant Message IR aux fonctionnalités d’une télécommande. Marche/</a:t>
                      </a:r>
                      <a:r>
                        <a:rPr lang="fr-FR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arret</a:t>
                      </a:r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Up/down, </a:t>
                      </a:r>
                      <a:r>
                        <a:rPr lang="fr-FR" sz="18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Timer</a:t>
                      </a:r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et climatiseurs associé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fr-FR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Etudiant 3</a:t>
                      </a:r>
                      <a:endParaRPr lang="fr-FR" dirty="0"/>
                    </a:p>
                  </a:txBody>
                  <a:tcPr vert="vert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i="1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 Rejouer IR, Visualiser Temperature </a:t>
                      </a:r>
                    </a:p>
                    <a:p>
                      <a:endParaRPr lang="pt-BR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Réalisation d’une IHM permettant l’envoie des trames IR à destination d’un ou plusieurs climatiseur.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Prise en main d’un module de réception IR.  </a:t>
                      </a:r>
                    </a:p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Visualisation sélective des relevés des courbes de températures </a:t>
                      </a:r>
                    </a:p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050668">
                <a:tc>
                  <a:txBody>
                    <a:bodyPr/>
                    <a:lstStyle/>
                    <a:p>
                      <a:r>
                        <a:rPr lang="fr-FR" dirty="0" smtClean="0"/>
                        <a:t>Etudiant 2</a:t>
                      </a:r>
                      <a:endParaRPr lang="fr-FR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i="1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 </a:t>
                      </a:r>
                      <a:r>
                        <a:rPr lang="fr-FR" sz="1800" b="1" i="1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Lire_Sonde</a:t>
                      </a:r>
                      <a:r>
                        <a:rPr lang="fr-FR" sz="1800" b="1" i="1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Fixer Consigne (</a:t>
                      </a:r>
                      <a:r>
                        <a:rPr lang="fr-FR" sz="1800" b="1" i="1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ext_T</a:t>
                      </a:r>
                      <a:r>
                        <a:rPr lang="fr-FR" sz="1800" b="1" i="1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endParaRPr lang="fr-FR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Adaptation d’une librairie de lecture de température. </a:t>
                      </a:r>
                    </a:p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Récupération de valeur de température pour insertion dans une BDD </a:t>
                      </a:r>
                    </a:p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Etudiant 4</a:t>
                      </a:r>
                      <a:endParaRPr lang="fr-FR" dirty="0"/>
                    </a:p>
                  </a:txBody>
                  <a:tcPr vert="vert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 Rejouer IR </a:t>
                      </a:r>
                    </a:p>
                    <a:p>
                      <a:endParaRPr lang="fr-FR" sz="1800" b="0" i="0" u="none" strike="noStrike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Réalisation d’une IHM pour appareil mobile. Permettant l’envoie des trames IR pour marche/arrêt, up/down d’un climatiseur </a:t>
                      </a:r>
                    </a:p>
                    <a:p>
                      <a:r>
                        <a:rPr lang="fr-F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357186" y="4057233"/>
            <a:ext cx="5986463" cy="307776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fontAlgn="t"/>
            <a:r>
              <a:rPr lang="fr-FR" sz="3200" dirty="0">
                <a:solidFill>
                  <a:schemeClr val="tx1"/>
                </a:solidFill>
              </a:rPr>
              <a:t>Etudiant </a:t>
            </a:r>
            <a:r>
              <a:rPr lang="fr-FR" sz="3200" dirty="0" smtClean="0">
                <a:solidFill>
                  <a:schemeClr val="tx1"/>
                </a:solidFill>
              </a:rPr>
              <a:t>2</a:t>
            </a:r>
          </a:p>
          <a:p>
            <a:pPr fontAlgn="t"/>
            <a:endParaRPr lang="fr-FR" dirty="0">
              <a:solidFill>
                <a:schemeClr val="tx1"/>
              </a:solidFill>
            </a:endParaRPr>
          </a:p>
          <a:p>
            <a:pPr fontAlgn="t"/>
            <a:endParaRPr lang="fr-FR" dirty="0">
              <a:solidFill>
                <a:schemeClr val="tx1"/>
              </a:solidFill>
            </a:endParaRPr>
          </a:p>
          <a:p>
            <a:pPr fontAlgn="t"/>
            <a:r>
              <a:rPr lang="fr-FR" b="1" i="1" dirty="0">
                <a:solidFill>
                  <a:schemeClr val="tx1"/>
                </a:solidFill>
              </a:rPr>
              <a:t>CU </a:t>
            </a:r>
            <a:r>
              <a:rPr lang="fr-FR" b="1" i="1" dirty="0" err="1">
                <a:solidFill>
                  <a:schemeClr val="tx1"/>
                </a:solidFill>
              </a:rPr>
              <a:t>Lire_Sonde</a:t>
            </a:r>
            <a:r>
              <a:rPr lang="fr-FR" b="1" i="1" dirty="0">
                <a:solidFill>
                  <a:schemeClr val="tx1"/>
                </a:solidFill>
              </a:rPr>
              <a:t>, Fixer Consigne (</a:t>
            </a:r>
            <a:r>
              <a:rPr lang="fr-FR" b="1" i="1" dirty="0" err="1">
                <a:solidFill>
                  <a:schemeClr val="tx1"/>
                </a:solidFill>
              </a:rPr>
              <a:t>ext_T</a:t>
            </a:r>
            <a:r>
              <a:rPr lang="fr-FR" b="1" i="1" dirty="0">
                <a:solidFill>
                  <a:schemeClr val="tx1"/>
                </a:solidFill>
              </a:rPr>
              <a:t>) </a:t>
            </a:r>
            <a:endParaRPr lang="fr-FR" b="1" i="1" dirty="0" smtClean="0">
              <a:solidFill>
                <a:schemeClr val="tx1"/>
              </a:solidFill>
            </a:endParaRPr>
          </a:p>
          <a:p>
            <a:pPr fontAlgn="t"/>
            <a:endParaRPr lang="fr-FR" dirty="0">
              <a:solidFill>
                <a:schemeClr val="tx1"/>
              </a:solidFill>
            </a:endParaRPr>
          </a:p>
          <a:p>
            <a:pPr fontAlgn="t"/>
            <a:r>
              <a:rPr lang="fr-FR" dirty="0">
                <a:solidFill>
                  <a:schemeClr val="tx1"/>
                </a:solidFill>
              </a:rPr>
              <a:t>- Adaptation d’une librairie de lecture de température. </a:t>
            </a:r>
          </a:p>
          <a:p>
            <a:pPr fontAlgn="t"/>
            <a:r>
              <a:rPr lang="fr-FR" dirty="0">
                <a:solidFill>
                  <a:schemeClr val="tx1"/>
                </a:solidFill>
              </a:rPr>
              <a:t>- Récupération de valeur de température pour insertion dans une BDD </a:t>
            </a:r>
          </a:p>
          <a:p>
            <a:pPr fontAlgn="t"/>
            <a:r>
              <a:rPr lang="fr-FR" dirty="0">
                <a:solidFill>
                  <a:schemeClr val="tx1"/>
                </a:solidFill>
              </a:rPr>
              <a:t>	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8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personnelle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Lire sonde :</a:t>
            </a:r>
          </a:p>
          <a:p>
            <a:endParaRPr lang="fr-FR" dirty="0"/>
          </a:p>
          <a:p>
            <a:pPr lvl="1"/>
            <a:r>
              <a:rPr lang="fr-FR" dirty="0" smtClean="0"/>
              <a:t>-Recherche de la sonde compatible au projet </a:t>
            </a:r>
          </a:p>
          <a:p>
            <a:pPr lvl="1"/>
            <a:r>
              <a:rPr lang="fr-FR" dirty="0" smtClean="0"/>
              <a:t>-Adaptation d’une librairie de lecteur de température et d’humidité </a:t>
            </a:r>
          </a:p>
          <a:p>
            <a:pPr lvl="1"/>
            <a:r>
              <a:rPr lang="fr-FR" dirty="0" smtClean="0"/>
              <a:t>-Récupération de la valeur pour une insertion dans la BDD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/>
              <a:t>Fixer Consigne :</a:t>
            </a:r>
          </a:p>
          <a:p>
            <a:pPr lvl="1"/>
            <a:r>
              <a:rPr lang="fr-FR" dirty="0" smtClean="0"/>
              <a:t>-Température </a:t>
            </a:r>
          </a:p>
          <a:p>
            <a:pPr marL="457200" lvl="1" indent="0">
              <a:buNone/>
            </a:pPr>
            <a:endParaRPr lang="fr-FR" dirty="0" smtClean="0"/>
          </a:p>
          <a:p>
            <a:pPr marL="457200" lvl="1" indent="0">
              <a:buNone/>
            </a:pPr>
            <a:r>
              <a:rPr lang="fr-FR" dirty="0" smtClean="0"/>
              <a:t> </a:t>
            </a:r>
          </a:p>
          <a:p>
            <a:pPr marL="457200" lvl="1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4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3305</TotalTime>
  <Words>877</Words>
  <Application>Microsoft Office PowerPoint</Application>
  <PresentationFormat>Grand écran</PresentationFormat>
  <Paragraphs>282</Paragraphs>
  <Slides>48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Thème Office</vt:lpstr>
      <vt:lpstr>MACC Marche Arrêt Circuit Climatiseurs </vt:lpstr>
      <vt:lpstr>Plan de la revue </vt:lpstr>
      <vt:lpstr>Expression du besoin </vt:lpstr>
      <vt:lpstr>Projet Marche Arrêt Circuit Climatiseurs </vt:lpstr>
      <vt:lpstr>Synoptique du projet </vt:lpstr>
      <vt:lpstr>Présentation PowerPoint</vt:lpstr>
      <vt:lpstr>Le matériel utilisé </vt:lpstr>
      <vt:lpstr>Cahier des charges  </vt:lpstr>
      <vt:lpstr>Présentation personnelle </vt:lpstr>
      <vt:lpstr>Présentation personnelle </vt:lpstr>
      <vt:lpstr>Présentation personnelle </vt:lpstr>
      <vt:lpstr>Présentation personnelle </vt:lpstr>
      <vt:lpstr>Cas  d’utilisation de la sonde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Connexion sur Putty  </vt:lpstr>
      <vt:lpstr>Résultat : </vt:lpstr>
      <vt:lpstr>Problème: </vt:lpstr>
      <vt:lpstr>J’ai décider de  coder un code simple  </vt:lpstr>
      <vt:lpstr>Présentation PowerPoint</vt:lpstr>
      <vt:lpstr>Présentation PowerPoint</vt:lpstr>
      <vt:lpstr>Présentation PowerPoint</vt:lpstr>
      <vt:lpstr>Il suffit de débrancher le câble USB, pour laisser l’esp8266 écrire et puis résultat :</vt:lpstr>
      <vt:lpstr>Connexion à la Base de donnée MACC </vt:lpstr>
      <vt:lpstr>TEST D’insertion dans la BDD </vt:lpstr>
      <vt:lpstr>Présentation PowerPoint</vt:lpstr>
      <vt:lpstr>Mise à jour du projet </vt:lpstr>
      <vt:lpstr>Update </vt:lpstr>
      <vt:lpstr>Quelque modification dans le code pour l’ESP32</vt:lpstr>
      <vt:lpstr>Connexion à la BDD</vt:lpstr>
      <vt:lpstr>Insertion dans la BDD </vt:lpstr>
      <vt:lpstr>Branchement </vt:lpstr>
      <vt:lpstr>TESTE DE LECTURE ET INSERTION BDD</vt:lpstr>
      <vt:lpstr>HeidiSQL </vt:lpstr>
      <vt:lpstr>Fin de la partie LIRE SONDE </vt:lpstr>
      <vt:lpstr>Fixer consigne </vt:lpstr>
      <vt:lpstr>IHM Superviseur </vt:lpstr>
      <vt:lpstr>Langage utilisé </vt:lpstr>
      <vt:lpstr>Interface login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 faire :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MACC Marche Arrêt Circuit Climatiseurs</dc:title>
  <dc:creator>student</dc:creator>
  <cp:lastModifiedBy>M'xle Fiiy-Few</cp:lastModifiedBy>
  <cp:revision>143</cp:revision>
  <dcterms:created xsi:type="dcterms:W3CDTF">2018-02-26T12:15:52Z</dcterms:created>
  <dcterms:modified xsi:type="dcterms:W3CDTF">2018-05-31T12:33:00Z</dcterms:modified>
</cp:coreProperties>
</file>